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vml" ContentType="application/vnd.openxmlformats-officedocument.vmlDrawing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  <p:sldMasterId id="2147483684" r:id="rId2"/>
  </p:sldMasterIdLst>
  <p:notesMasterIdLst>
    <p:notesMasterId r:id="rId30"/>
  </p:notesMasterIdLst>
  <p:sldIdLst>
    <p:sldId id="256" r:id="rId3"/>
    <p:sldId id="274" r:id="rId4"/>
    <p:sldId id="275" r:id="rId5"/>
    <p:sldId id="272" r:id="rId6"/>
    <p:sldId id="273" r:id="rId7"/>
    <p:sldId id="285" r:id="rId8"/>
    <p:sldId id="277" r:id="rId9"/>
    <p:sldId id="280" r:id="rId10"/>
    <p:sldId id="276" r:id="rId11"/>
    <p:sldId id="282" r:id="rId12"/>
    <p:sldId id="260" r:id="rId13"/>
    <p:sldId id="259" r:id="rId14"/>
    <p:sldId id="258" r:id="rId15"/>
    <p:sldId id="291" r:id="rId16"/>
    <p:sldId id="293" r:id="rId17"/>
    <p:sldId id="294" r:id="rId18"/>
    <p:sldId id="295" r:id="rId19"/>
    <p:sldId id="296" r:id="rId20"/>
    <p:sldId id="261" r:id="rId21"/>
    <p:sldId id="289" r:id="rId22"/>
    <p:sldId id="288" r:id="rId23"/>
    <p:sldId id="290" r:id="rId24"/>
    <p:sldId id="297" r:id="rId25"/>
    <p:sldId id="270" r:id="rId26"/>
    <p:sldId id="262" r:id="rId27"/>
    <p:sldId id="284" r:id="rId28"/>
    <p:sldId id="278" r:id="rId2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109" autoAdjust="0"/>
    <p:restoredTop sz="94660"/>
  </p:normalViewPr>
  <p:slideViewPr>
    <p:cSldViewPr snapToGrid="0">
      <p:cViewPr varScale="1">
        <p:scale>
          <a:sx n="87" d="100"/>
          <a:sy n="87" d="100"/>
        </p:scale>
        <p:origin x="224" y="5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FFF86D-4BA9-FB49-AE51-D782D776C11F}" type="doc">
      <dgm:prSet loTypeId="urn:microsoft.com/office/officeart/2005/8/layout/process1" loCatId="" qsTypeId="urn:microsoft.com/office/officeart/2005/8/quickstyle/simple1" qsCatId="simple" csTypeId="urn:microsoft.com/office/officeart/2005/8/colors/colorful5" csCatId="colorful" phldr="1"/>
      <dgm:spPr/>
    </dgm:pt>
    <dgm:pt modelId="{4E651179-B1CE-0C47-8E0E-54C25F49736A}">
      <dgm:prSet phldrT="[Text]"/>
      <dgm:spPr/>
      <dgm:t>
        <a:bodyPr/>
        <a:lstStyle/>
        <a:p>
          <a:r>
            <a:rPr lang="en-GB" dirty="0" err="1"/>
            <a:t>r.to.vect</a:t>
          </a:r>
          <a:endParaRPr lang="en-GB" dirty="0"/>
        </a:p>
      </dgm:t>
    </dgm:pt>
    <dgm:pt modelId="{D23CEB43-6172-9F44-A0D3-3023359E2597}" type="parTrans" cxnId="{CE8E2F2E-1050-A94D-A73C-8061CD262484}">
      <dgm:prSet/>
      <dgm:spPr/>
      <dgm:t>
        <a:bodyPr/>
        <a:lstStyle/>
        <a:p>
          <a:endParaRPr lang="en-GB"/>
        </a:p>
      </dgm:t>
    </dgm:pt>
    <dgm:pt modelId="{832004BE-99D3-7D40-BC63-6EF3AEF30A37}" type="sibTrans" cxnId="{CE8E2F2E-1050-A94D-A73C-8061CD262484}">
      <dgm:prSet/>
      <dgm:spPr/>
      <dgm:t>
        <a:bodyPr/>
        <a:lstStyle/>
        <a:p>
          <a:endParaRPr lang="en-GB"/>
        </a:p>
      </dgm:t>
    </dgm:pt>
    <dgm:pt modelId="{25F74F95-185B-E64D-9490-FF3F28E0ED97}">
      <dgm:prSet phldrT="[Text]"/>
      <dgm:spPr/>
      <dgm:t>
        <a:bodyPr/>
        <a:lstStyle/>
        <a:p>
          <a:r>
            <a:rPr lang="en-GB" dirty="0" err="1"/>
            <a:t>v.generalize</a:t>
          </a:r>
          <a:endParaRPr lang="en-GB" dirty="0"/>
        </a:p>
      </dgm:t>
    </dgm:pt>
    <dgm:pt modelId="{EF423680-AA10-8040-83CC-6E287BC131E6}" type="parTrans" cxnId="{0AD1EBE4-FEBE-1948-BF21-7E171F235DFE}">
      <dgm:prSet/>
      <dgm:spPr/>
      <dgm:t>
        <a:bodyPr/>
        <a:lstStyle/>
        <a:p>
          <a:endParaRPr lang="en-GB"/>
        </a:p>
      </dgm:t>
    </dgm:pt>
    <dgm:pt modelId="{54DE3962-0A7C-E44E-9604-4CBAE3485B21}" type="sibTrans" cxnId="{0AD1EBE4-FEBE-1948-BF21-7E171F235DFE}">
      <dgm:prSet/>
      <dgm:spPr/>
      <dgm:t>
        <a:bodyPr/>
        <a:lstStyle/>
        <a:p>
          <a:endParaRPr lang="en-GB"/>
        </a:p>
      </dgm:t>
    </dgm:pt>
    <dgm:pt modelId="{E45AB3D8-AE7B-714A-9E77-4D2335926D90}">
      <dgm:prSet phldrT="[Text]"/>
      <dgm:spPr/>
      <dgm:t>
        <a:bodyPr/>
        <a:lstStyle/>
        <a:p>
          <a:r>
            <a:rPr lang="en-GB" dirty="0" err="1"/>
            <a:t>v.out.ogr</a:t>
          </a:r>
          <a:endParaRPr lang="en-GB" dirty="0"/>
        </a:p>
      </dgm:t>
    </dgm:pt>
    <dgm:pt modelId="{4A554B1F-6E45-EC41-AB48-8F0616D43422}" type="parTrans" cxnId="{26EA0423-2818-BD42-85A1-9F0F8337B069}">
      <dgm:prSet/>
      <dgm:spPr/>
      <dgm:t>
        <a:bodyPr/>
        <a:lstStyle/>
        <a:p>
          <a:endParaRPr lang="en-GB"/>
        </a:p>
      </dgm:t>
    </dgm:pt>
    <dgm:pt modelId="{4E1C775D-A31B-3349-AE67-9732B9937ADF}" type="sibTrans" cxnId="{26EA0423-2818-BD42-85A1-9F0F8337B069}">
      <dgm:prSet/>
      <dgm:spPr/>
      <dgm:t>
        <a:bodyPr/>
        <a:lstStyle/>
        <a:p>
          <a:endParaRPr lang="en-GB"/>
        </a:p>
      </dgm:t>
    </dgm:pt>
    <dgm:pt modelId="{BE8D434B-D30E-1B40-9E58-A16205B82D0F}">
      <dgm:prSet/>
      <dgm:spPr/>
      <dgm:t>
        <a:bodyPr/>
        <a:lstStyle/>
        <a:p>
          <a:r>
            <a:rPr lang="en-GB" dirty="0"/>
            <a:t>categorized raster</a:t>
          </a:r>
        </a:p>
      </dgm:t>
    </dgm:pt>
    <dgm:pt modelId="{4C113982-555A-DD45-B720-12BD84335FAE}" type="parTrans" cxnId="{8327D5F4-885E-9B40-B98E-BC23229B1F59}">
      <dgm:prSet/>
      <dgm:spPr/>
      <dgm:t>
        <a:bodyPr/>
        <a:lstStyle/>
        <a:p>
          <a:endParaRPr lang="en-GB"/>
        </a:p>
      </dgm:t>
    </dgm:pt>
    <dgm:pt modelId="{BFB5C562-644F-2348-A3EF-7BAC00F44566}" type="sibTrans" cxnId="{8327D5F4-885E-9B40-B98E-BC23229B1F59}">
      <dgm:prSet/>
      <dgm:spPr/>
      <dgm:t>
        <a:bodyPr/>
        <a:lstStyle/>
        <a:p>
          <a:endParaRPr lang="en-GB"/>
        </a:p>
      </dgm:t>
    </dgm:pt>
    <dgm:pt modelId="{7B82A256-A1F2-4344-BBCD-B583966608B6}">
      <dgm:prSet/>
      <dgm:spPr/>
      <dgm:t>
        <a:bodyPr/>
        <a:lstStyle/>
        <a:p>
          <a:r>
            <a:rPr lang="en-GB" dirty="0"/>
            <a:t>category polygons in </a:t>
          </a:r>
          <a:r>
            <a:rPr lang="en-GB" dirty="0" err="1"/>
            <a:t>geojson</a:t>
          </a:r>
          <a:endParaRPr lang="en-GB" dirty="0"/>
        </a:p>
      </dgm:t>
    </dgm:pt>
    <dgm:pt modelId="{8C837D50-489F-C94D-8F6F-01D20D10F8D5}" type="parTrans" cxnId="{78A6CA1A-7239-8B41-B63F-F06AA55D6D2B}">
      <dgm:prSet/>
      <dgm:spPr/>
      <dgm:t>
        <a:bodyPr/>
        <a:lstStyle/>
        <a:p>
          <a:endParaRPr lang="en-GB"/>
        </a:p>
      </dgm:t>
    </dgm:pt>
    <dgm:pt modelId="{503BC525-6E5C-6C44-926E-0C7474A5B5BE}" type="sibTrans" cxnId="{78A6CA1A-7239-8B41-B63F-F06AA55D6D2B}">
      <dgm:prSet/>
      <dgm:spPr/>
      <dgm:t>
        <a:bodyPr/>
        <a:lstStyle/>
        <a:p>
          <a:endParaRPr lang="en-GB"/>
        </a:p>
      </dgm:t>
    </dgm:pt>
    <dgm:pt modelId="{AB41461F-6EFC-8346-BF22-779984F2464C}" type="pres">
      <dgm:prSet presAssocID="{12FFF86D-4BA9-FB49-AE51-D782D776C11F}" presName="Name0" presStyleCnt="0">
        <dgm:presLayoutVars>
          <dgm:dir/>
          <dgm:resizeHandles val="exact"/>
        </dgm:presLayoutVars>
      </dgm:prSet>
      <dgm:spPr/>
    </dgm:pt>
    <dgm:pt modelId="{0FEA5C56-C007-D941-A659-D732FD51D34B}" type="pres">
      <dgm:prSet presAssocID="{BE8D434B-D30E-1B40-9E58-A16205B82D0F}" presName="node" presStyleLbl="node1" presStyleIdx="0" presStyleCnt="5" custLinFactY="-58779" custLinFactNeighborX="-83145" custLinFactNeighborY="-100000">
        <dgm:presLayoutVars>
          <dgm:bulletEnabled val="1"/>
        </dgm:presLayoutVars>
      </dgm:prSet>
      <dgm:spPr/>
    </dgm:pt>
    <dgm:pt modelId="{7A916734-5EC9-714A-9D26-481C231CE184}" type="pres">
      <dgm:prSet presAssocID="{BFB5C562-644F-2348-A3EF-7BAC00F44566}" presName="sibTrans" presStyleLbl="sibTrans2D1" presStyleIdx="0" presStyleCnt="4"/>
      <dgm:spPr/>
    </dgm:pt>
    <dgm:pt modelId="{3C170D2F-EA26-C840-8310-540B88D4DE2D}" type="pres">
      <dgm:prSet presAssocID="{BFB5C562-644F-2348-A3EF-7BAC00F44566}" presName="connectorText" presStyleLbl="sibTrans2D1" presStyleIdx="0" presStyleCnt="4"/>
      <dgm:spPr/>
    </dgm:pt>
    <dgm:pt modelId="{2AF5D2C9-94EA-534A-B58D-C78AE5C87465}" type="pres">
      <dgm:prSet presAssocID="{4E651179-B1CE-0C47-8E0E-54C25F49736A}" presName="node" presStyleLbl="node1" presStyleIdx="1" presStyleCnt="5" custLinFactNeighborX="-14530" custLinFactNeighborY="-59383">
        <dgm:presLayoutVars>
          <dgm:bulletEnabled val="1"/>
        </dgm:presLayoutVars>
      </dgm:prSet>
      <dgm:spPr/>
    </dgm:pt>
    <dgm:pt modelId="{849E7009-FAC5-3D42-B00D-63FFF0B50235}" type="pres">
      <dgm:prSet presAssocID="{832004BE-99D3-7D40-BC63-6EF3AEF30A37}" presName="sibTrans" presStyleLbl="sibTrans2D1" presStyleIdx="1" presStyleCnt="4"/>
      <dgm:spPr/>
    </dgm:pt>
    <dgm:pt modelId="{93D2EC2F-2642-B844-A903-BE75F53D8CAA}" type="pres">
      <dgm:prSet presAssocID="{832004BE-99D3-7D40-BC63-6EF3AEF30A37}" presName="connectorText" presStyleLbl="sibTrans2D1" presStyleIdx="1" presStyleCnt="4"/>
      <dgm:spPr/>
    </dgm:pt>
    <dgm:pt modelId="{08678BEE-CA4F-9345-BF3A-8E341BEDB652}" type="pres">
      <dgm:prSet presAssocID="{25F74F95-185B-E64D-9490-FF3F28E0ED97}" presName="node" presStyleLbl="node1" presStyleIdx="2" presStyleCnt="5" custLinFactNeighborX="-4953" custLinFactNeighborY="25195">
        <dgm:presLayoutVars>
          <dgm:bulletEnabled val="1"/>
        </dgm:presLayoutVars>
      </dgm:prSet>
      <dgm:spPr/>
    </dgm:pt>
    <dgm:pt modelId="{34B9CC21-34A7-DC4B-B19C-B4885C0AA471}" type="pres">
      <dgm:prSet presAssocID="{54DE3962-0A7C-E44E-9604-4CBAE3485B21}" presName="sibTrans" presStyleLbl="sibTrans2D1" presStyleIdx="2" presStyleCnt="4"/>
      <dgm:spPr/>
    </dgm:pt>
    <dgm:pt modelId="{E5235328-92D0-E042-B497-6A164DA8D605}" type="pres">
      <dgm:prSet presAssocID="{54DE3962-0A7C-E44E-9604-4CBAE3485B21}" presName="connectorText" presStyleLbl="sibTrans2D1" presStyleIdx="2" presStyleCnt="4"/>
      <dgm:spPr/>
    </dgm:pt>
    <dgm:pt modelId="{446D6E06-3199-AA4F-AB3D-5A9241A0E2DD}" type="pres">
      <dgm:prSet presAssocID="{E45AB3D8-AE7B-714A-9E77-4D2335926D90}" presName="node" presStyleLbl="node1" presStyleIdx="3" presStyleCnt="5" custLinFactY="3659" custLinFactNeighborX="4844" custLinFactNeighborY="100000">
        <dgm:presLayoutVars>
          <dgm:bulletEnabled val="1"/>
        </dgm:presLayoutVars>
      </dgm:prSet>
      <dgm:spPr/>
    </dgm:pt>
    <dgm:pt modelId="{51D6CF1A-863E-5749-AB2A-22445E3AE364}" type="pres">
      <dgm:prSet presAssocID="{4E1C775D-A31B-3349-AE67-9732B9937ADF}" presName="sibTrans" presStyleLbl="sibTrans2D1" presStyleIdx="3" presStyleCnt="4"/>
      <dgm:spPr/>
    </dgm:pt>
    <dgm:pt modelId="{BE9DA110-58DE-7C4E-BADA-245BF8978C6B}" type="pres">
      <dgm:prSet presAssocID="{4E1C775D-A31B-3349-AE67-9732B9937ADF}" presName="connectorText" presStyleLbl="sibTrans2D1" presStyleIdx="3" presStyleCnt="4"/>
      <dgm:spPr/>
    </dgm:pt>
    <dgm:pt modelId="{DA2DA04B-6491-AB49-AE6B-F17EEF5582FC}" type="pres">
      <dgm:prSet presAssocID="{7B82A256-A1F2-4344-BBCD-B583966608B6}" presName="node" presStyleLbl="node1" presStyleIdx="4" presStyleCnt="5" custLinFactY="72099" custLinFactNeighborX="859" custLinFactNeighborY="100000">
        <dgm:presLayoutVars>
          <dgm:bulletEnabled val="1"/>
        </dgm:presLayoutVars>
      </dgm:prSet>
      <dgm:spPr/>
    </dgm:pt>
  </dgm:ptLst>
  <dgm:cxnLst>
    <dgm:cxn modelId="{F56FDF0A-1A54-9341-923F-6705078218CA}" type="presOf" srcId="{4E1C775D-A31B-3349-AE67-9732B9937ADF}" destId="{51D6CF1A-863E-5749-AB2A-22445E3AE364}" srcOrd="0" destOrd="0" presId="urn:microsoft.com/office/officeart/2005/8/layout/process1"/>
    <dgm:cxn modelId="{78A6CA1A-7239-8B41-B63F-F06AA55D6D2B}" srcId="{12FFF86D-4BA9-FB49-AE51-D782D776C11F}" destId="{7B82A256-A1F2-4344-BBCD-B583966608B6}" srcOrd="4" destOrd="0" parTransId="{8C837D50-489F-C94D-8F6F-01D20D10F8D5}" sibTransId="{503BC525-6E5C-6C44-926E-0C7474A5B5BE}"/>
    <dgm:cxn modelId="{26EA0423-2818-BD42-85A1-9F0F8337B069}" srcId="{12FFF86D-4BA9-FB49-AE51-D782D776C11F}" destId="{E45AB3D8-AE7B-714A-9E77-4D2335926D90}" srcOrd="3" destOrd="0" parTransId="{4A554B1F-6E45-EC41-AB48-8F0616D43422}" sibTransId="{4E1C775D-A31B-3349-AE67-9732B9937ADF}"/>
    <dgm:cxn modelId="{885D4D28-E6C1-8B45-A7CB-B10C08669828}" type="presOf" srcId="{BFB5C562-644F-2348-A3EF-7BAC00F44566}" destId="{3C170D2F-EA26-C840-8310-540B88D4DE2D}" srcOrd="1" destOrd="0" presId="urn:microsoft.com/office/officeart/2005/8/layout/process1"/>
    <dgm:cxn modelId="{CE8E2F2E-1050-A94D-A73C-8061CD262484}" srcId="{12FFF86D-4BA9-FB49-AE51-D782D776C11F}" destId="{4E651179-B1CE-0C47-8E0E-54C25F49736A}" srcOrd="1" destOrd="0" parTransId="{D23CEB43-6172-9F44-A0D3-3023359E2597}" sibTransId="{832004BE-99D3-7D40-BC63-6EF3AEF30A37}"/>
    <dgm:cxn modelId="{1DD85D42-0C34-BA49-8D99-78C6E1337CF3}" type="presOf" srcId="{7B82A256-A1F2-4344-BBCD-B583966608B6}" destId="{DA2DA04B-6491-AB49-AE6B-F17EEF5582FC}" srcOrd="0" destOrd="0" presId="urn:microsoft.com/office/officeart/2005/8/layout/process1"/>
    <dgm:cxn modelId="{4C347D45-EDAA-904E-BCD7-D739671F0135}" type="presOf" srcId="{4E1C775D-A31B-3349-AE67-9732B9937ADF}" destId="{BE9DA110-58DE-7C4E-BADA-245BF8978C6B}" srcOrd="1" destOrd="0" presId="urn:microsoft.com/office/officeart/2005/8/layout/process1"/>
    <dgm:cxn modelId="{D63E8550-81B3-3845-A059-94EA8D6E1BD8}" type="presOf" srcId="{832004BE-99D3-7D40-BC63-6EF3AEF30A37}" destId="{93D2EC2F-2642-B844-A903-BE75F53D8CAA}" srcOrd="1" destOrd="0" presId="urn:microsoft.com/office/officeart/2005/8/layout/process1"/>
    <dgm:cxn modelId="{6D69D46A-C347-734C-86CC-AF000AA58147}" type="presOf" srcId="{25F74F95-185B-E64D-9490-FF3F28E0ED97}" destId="{08678BEE-CA4F-9345-BF3A-8E341BEDB652}" srcOrd="0" destOrd="0" presId="urn:microsoft.com/office/officeart/2005/8/layout/process1"/>
    <dgm:cxn modelId="{B8491375-7915-D941-9529-B381B0E3A596}" type="presOf" srcId="{54DE3962-0A7C-E44E-9604-4CBAE3485B21}" destId="{34B9CC21-34A7-DC4B-B19C-B4885C0AA471}" srcOrd="0" destOrd="0" presId="urn:microsoft.com/office/officeart/2005/8/layout/process1"/>
    <dgm:cxn modelId="{EDF66893-635C-5548-BBF5-38C6F5C3B7B3}" type="presOf" srcId="{54DE3962-0A7C-E44E-9604-4CBAE3485B21}" destId="{E5235328-92D0-E042-B497-6A164DA8D605}" srcOrd="1" destOrd="0" presId="urn:microsoft.com/office/officeart/2005/8/layout/process1"/>
    <dgm:cxn modelId="{646282A2-DD03-CC45-A783-E629CA06D032}" type="presOf" srcId="{832004BE-99D3-7D40-BC63-6EF3AEF30A37}" destId="{849E7009-FAC5-3D42-B00D-63FFF0B50235}" srcOrd="0" destOrd="0" presId="urn:microsoft.com/office/officeart/2005/8/layout/process1"/>
    <dgm:cxn modelId="{A8E605AC-D4A5-4D45-B8C0-D8C6D2028F88}" type="presOf" srcId="{E45AB3D8-AE7B-714A-9E77-4D2335926D90}" destId="{446D6E06-3199-AA4F-AB3D-5A9241A0E2DD}" srcOrd="0" destOrd="0" presId="urn:microsoft.com/office/officeart/2005/8/layout/process1"/>
    <dgm:cxn modelId="{5A2EEBB0-B4D4-924C-8EBA-ADEDDE271FF8}" type="presOf" srcId="{BE8D434B-D30E-1B40-9E58-A16205B82D0F}" destId="{0FEA5C56-C007-D941-A659-D732FD51D34B}" srcOrd="0" destOrd="0" presId="urn:microsoft.com/office/officeart/2005/8/layout/process1"/>
    <dgm:cxn modelId="{B90769BF-1277-FC42-AC99-CFAA11377A10}" type="presOf" srcId="{12FFF86D-4BA9-FB49-AE51-D782D776C11F}" destId="{AB41461F-6EFC-8346-BF22-779984F2464C}" srcOrd="0" destOrd="0" presId="urn:microsoft.com/office/officeart/2005/8/layout/process1"/>
    <dgm:cxn modelId="{0AD1EBE4-FEBE-1948-BF21-7E171F235DFE}" srcId="{12FFF86D-4BA9-FB49-AE51-D782D776C11F}" destId="{25F74F95-185B-E64D-9490-FF3F28E0ED97}" srcOrd="2" destOrd="0" parTransId="{EF423680-AA10-8040-83CC-6E287BC131E6}" sibTransId="{54DE3962-0A7C-E44E-9604-4CBAE3485B21}"/>
    <dgm:cxn modelId="{122E1DF0-7816-8840-92A3-1AA67304DCBE}" type="presOf" srcId="{4E651179-B1CE-0C47-8E0E-54C25F49736A}" destId="{2AF5D2C9-94EA-534A-B58D-C78AE5C87465}" srcOrd="0" destOrd="0" presId="urn:microsoft.com/office/officeart/2005/8/layout/process1"/>
    <dgm:cxn modelId="{BDCAACF2-A50A-5C47-9DD2-CC30BBF9C605}" type="presOf" srcId="{BFB5C562-644F-2348-A3EF-7BAC00F44566}" destId="{7A916734-5EC9-714A-9D26-481C231CE184}" srcOrd="0" destOrd="0" presId="urn:microsoft.com/office/officeart/2005/8/layout/process1"/>
    <dgm:cxn modelId="{8327D5F4-885E-9B40-B98E-BC23229B1F59}" srcId="{12FFF86D-4BA9-FB49-AE51-D782D776C11F}" destId="{BE8D434B-D30E-1B40-9E58-A16205B82D0F}" srcOrd="0" destOrd="0" parTransId="{4C113982-555A-DD45-B720-12BD84335FAE}" sibTransId="{BFB5C562-644F-2348-A3EF-7BAC00F44566}"/>
    <dgm:cxn modelId="{33338E19-A70A-7C4B-B1AF-101C118639A0}" type="presParOf" srcId="{AB41461F-6EFC-8346-BF22-779984F2464C}" destId="{0FEA5C56-C007-D941-A659-D732FD51D34B}" srcOrd="0" destOrd="0" presId="urn:microsoft.com/office/officeart/2005/8/layout/process1"/>
    <dgm:cxn modelId="{7C570818-2115-6E49-90DE-6C364B39EF09}" type="presParOf" srcId="{AB41461F-6EFC-8346-BF22-779984F2464C}" destId="{7A916734-5EC9-714A-9D26-481C231CE184}" srcOrd="1" destOrd="0" presId="urn:microsoft.com/office/officeart/2005/8/layout/process1"/>
    <dgm:cxn modelId="{243DC0B3-92C2-A64F-A69D-DB665C242804}" type="presParOf" srcId="{7A916734-5EC9-714A-9D26-481C231CE184}" destId="{3C170D2F-EA26-C840-8310-540B88D4DE2D}" srcOrd="0" destOrd="0" presId="urn:microsoft.com/office/officeart/2005/8/layout/process1"/>
    <dgm:cxn modelId="{D464F32F-D4E8-7441-ABB9-FFD089C2B87A}" type="presParOf" srcId="{AB41461F-6EFC-8346-BF22-779984F2464C}" destId="{2AF5D2C9-94EA-534A-B58D-C78AE5C87465}" srcOrd="2" destOrd="0" presId="urn:microsoft.com/office/officeart/2005/8/layout/process1"/>
    <dgm:cxn modelId="{FF192242-7503-8941-BA7B-4AF57161CD1B}" type="presParOf" srcId="{AB41461F-6EFC-8346-BF22-779984F2464C}" destId="{849E7009-FAC5-3D42-B00D-63FFF0B50235}" srcOrd="3" destOrd="0" presId="urn:microsoft.com/office/officeart/2005/8/layout/process1"/>
    <dgm:cxn modelId="{E4B9D47F-99B0-C84B-9888-45E5A60EBFC3}" type="presParOf" srcId="{849E7009-FAC5-3D42-B00D-63FFF0B50235}" destId="{93D2EC2F-2642-B844-A903-BE75F53D8CAA}" srcOrd="0" destOrd="0" presId="urn:microsoft.com/office/officeart/2005/8/layout/process1"/>
    <dgm:cxn modelId="{3ABA2006-9F70-354C-A4EF-588A8F7646AB}" type="presParOf" srcId="{AB41461F-6EFC-8346-BF22-779984F2464C}" destId="{08678BEE-CA4F-9345-BF3A-8E341BEDB652}" srcOrd="4" destOrd="0" presId="urn:microsoft.com/office/officeart/2005/8/layout/process1"/>
    <dgm:cxn modelId="{98FE4802-733F-7B47-BCCC-9E468C45498F}" type="presParOf" srcId="{AB41461F-6EFC-8346-BF22-779984F2464C}" destId="{34B9CC21-34A7-DC4B-B19C-B4885C0AA471}" srcOrd="5" destOrd="0" presId="urn:microsoft.com/office/officeart/2005/8/layout/process1"/>
    <dgm:cxn modelId="{3064F90A-E1A4-4B41-974B-D9E7D1F1923B}" type="presParOf" srcId="{34B9CC21-34A7-DC4B-B19C-B4885C0AA471}" destId="{E5235328-92D0-E042-B497-6A164DA8D605}" srcOrd="0" destOrd="0" presId="urn:microsoft.com/office/officeart/2005/8/layout/process1"/>
    <dgm:cxn modelId="{6DF6EB46-4743-5946-B989-C73C64037D08}" type="presParOf" srcId="{AB41461F-6EFC-8346-BF22-779984F2464C}" destId="{446D6E06-3199-AA4F-AB3D-5A9241A0E2DD}" srcOrd="6" destOrd="0" presId="urn:microsoft.com/office/officeart/2005/8/layout/process1"/>
    <dgm:cxn modelId="{C11F44F6-B412-074A-8694-0CBFECD29C26}" type="presParOf" srcId="{AB41461F-6EFC-8346-BF22-779984F2464C}" destId="{51D6CF1A-863E-5749-AB2A-22445E3AE364}" srcOrd="7" destOrd="0" presId="urn:microsoft.com/office/officeart/2005/8/layout/process1"/>
    <dgm:cxn modelId="{854CA9C1-C327-9941-A120-A39899323296}" type="presParOf" srcId="{51D6CF1A-863E-5749-AB2A-22445E3AE364}" destId="{BE9DA110-58DE-7C4E-BADA-245BF8978C6B}" srcOrd="0" destOrd="0" presId="urn:microsoft.com/office/officeart/2005/8/layout/process1"/>
    <dgm:cxn modelId="{F67F80E4-4B48-3E49-9A5D-50E4BB79A18A}" type="presParOf" srcId="{AB41461F-6EFC-8346-BF22-779984F2464C}" destId="{DA2DA04B-6491-AB49-AE6B-F17EEF5582FC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EA5C56-C007-D941-A659-D732FD51D34B}">
      <dsp:nvSpPr>
        <dsp:cNvPr id="0" name=""/>
        <dsp:cNvSpPr/>
      </dsp:nvSpPr>
      <dsp:spPr>
        <a:xfrm>
          <a:off x="0" y="14751"/>
          <a:ext cx="1522511" cy="95632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categorized raster</a:t>
          </a:r>
        </a:p>
      </dsp:txBody>
      <dsp:txXfrm>
        <a:off x="28010" y="42761"/>
        <a:ext cx="1466491" cy="900307"/>
      </dsp:txXfrm>
    </dsp:sp>
    <dsp:sp modelId="{7A916734-5EC9-714A-9D26-481C231CE184}">
      <dsp:nvSpPr>
        <dsp:cNvPr id="0" name=""/>
        <dsp:cNvSpPr/>
      </dsp:nvSpPr>
      <dsp:spPr>
        <a:xfrm rot="1493903">
          <a:off x="1639601" y="783057"/>
          <a:ext cx="307011" cy="3775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643881" y="839185"/>
        <a:ext cx="214908" cy="226550"/>
      </dsp:txXfrm>
    </dsp:sp>
    <dsp:sp modelId="{2AF5D2C9-94EA-534A-B58D-C78AE5C87465}">
      <dsp:nvSpPr>
        <dsp:cNvPr id="0" name=""/>
        <dsp:cNvSpPr/>
      </dsp:nvSpPr>
      <dsp:spPr>
        <a:xfrm>
          <a:off x="2047939" y="965302"/>
          <a:ext cx="1522511" cy="956327"/>
        </a:xfrm>
        <a:prstGeom prst="roundRect">
          <a:avLst>
            <a:gd name="adj" fmla="val 10000"/>
          </a:avLst>
        </a:prstGeom>
        <a:solidFill>
          <a:schemeClr val="accent5">
            <a:hueOff val="531780"/>
            <a:satOff val="-5973"/>
            <a:lumOff val="-127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 err="1"/>
            <a:t>r.to.vect</a:t>
          </a:r>
          <a:endParaRPr lang="en-GB" sz="1800" kern="1200" dirty="0"/>
        </a:p>
      </dsp:txBody>
      <dsp:txXfrm>
        <a:off x="2075949" y="993312"/>
        <a:ext cx="1466491" cy="900307"/>
      </dsp:txXfrm>
    </dsp:sp>
    <dsp:sp modelId="{849E7009-FAC5-3D42-B00D-63FFF0B50235}">
      <dsp:nvSpPr>
        <dsp:cNvPr id="0" name=""/>
        <dsp:cNvSpPr/>
      </dsp:nvSpPr>
      <dsp:spPr>
        <a:xfrm rot="1216337">
          <a:off x="3725605" y="1662793"/>
          <a:ext cx="377039" cy="3775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709040"/>
            <a:satOff val="-7964"/>
            <a:lumOff val="-169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3729108" y="1718713"/>
        <a:ext cx="263927" cy="226550"/>
      </dsp:txXfrm>
    </dsp:sp>
    <dsp:sp modelId="{08678BEE-CA4F-9345-BF3A-8E341BEDB652}">
      <dsp:nvSpPr>
        <dsp:cNvPr id="0" name=""/>
        <dsp:cNvSpPr/>
      </dsp:nvSpPr>
      <dsp:spPr>
        <a:xfrm>
          <a:off x="4237780" y="1774145"/>
          <a:ext cx="1522511" cy="956327"/>
        </a:xfrm>
        <a:prstGeom prst="roundRect">
          <a:avLst>
            <a:gd name="adj" fmla="val 10000"/>
          </a:avLst>
        </a:prstGeom>
        <a:solidFill>
          <a:schemeClr val="accent5">
            <a:hueOff val="1063560"/>
            <a:satOff val="-11946"/>
            <a:lumOff val="-254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 err="1"/>
            <a:t>v.generalize</a:t>
          </a:r>
          <a:endParaRPr lang="en-GB" sz="1800" kern="1200" dirty="0"/>
        </a:p>
      </dsp:txBody>
      <dsp:txXfrm>
        <a:off x="4265790" y="1802155"/>
        <a:ext cx="1466491" cy="900307"/>
      </dsp:txXfrm>
    </dsp:sp>
    <dsp:sp modelId="{34B9CC21-34A7-DC4B-B19C-B4885C0AA471}">
      <dsp:nvSpPr>
        <dsp:cNvPr id="0" name=""/>
        <dsp:cNvSpPr/>
      </dsp:nvSpPr>
      <dsp:spPr>
        <a:xfrm rot="1134231">
          <a:off x="5917356" y="2442139"/>
          <a:ext cx="374599" cy="3775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1418080"/>
            <a:satOff val="-15927"/>
            <a:lumOff val="-339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5920387" y="2499451"/>
        <a:ext cx="262219" cy="226550"/>
      </dsp:txXfrm>
    </dsp:sp>
    <dsp:sp modelId="{446D6E06-3199-AA4F-AB3D-5A9241A0E2DD}">
      <dsp:nvSpPr>
        <dsp:cNvPr id="0" name=""/>
        <dsp:cNvSpPr/>
      </dsp:nvSpPr>
      <dsp:spPr>
        <a:xfrm>
          <a:off x="6428960" y="2524518"/>
          <a:ext cx="1522511" cy="956327"/>
        </a:xfrm>
        <a:prstGeom prst="roundRect">
          <a:avLst>
            <a:gd name="adj" fmla="val 10000"/>
          </a:avLst>
        </a:prstGeom>
        <a:solidFill>
          <a:schemeClr val="accent5">
            <a:hueOff val="1595340"/>
            <a:satOff val="-17918"/>
            <a:lumOff val="-382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 err="1"/>
            <a:t>v.out.ogr</a:t>
          </a:r>
          <a:endParaRPr lang="en-GB" sz="1800" kern="1200" dirty="0"/>
        </a:p>
      </dsp:txBody>
      <dsp:txXfrm>
        <a:off x="6456970" y="2552528"/>
        <a:ext cx="1466491" cy="900307"/>
      </dsp:txXfrm>
    </dsp:sp>
    <dsp:sp modelId="{51D6CF1A-863E-5749-AB2A-22445E3AE364}">
      <dsp:nvSpPr>
        <dsp:cNvPr id="0" name=""/>
        <dsp:cNvSpPr/>
      </dsp:nvSpPr>
      <dsp:spPr>
        <a:xfrm rot="865396">
          <a:off x="8092536" y="3087084"/>
          <a:ext cx="319820" cy="3775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2127120"/>
            <a:satOff val="-23891"/>
            <a:lumOff val="-509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8094048" y="3150651"/>
        <a:ext cx="223874" cy="226550"/>
      </dsp:txXfrm>
    </dsp:sp>
    <dsp:sp modelId="{DA2DA04B-6491-AB49-AE6B-F17EEF5582FC}">
      <dsp:nvSpPr>
        <dsp:cNvPr id="0" name=""/>
        <dsp:cNvSpPr/>
      </dsp:nvSpPr>
      <dsp:spPr>
        <a:xfrm>
          <a:off x="8535888" y="3066397"/>
          <a:ext cx="1522511" cy="956327"/>
        </a:xfrm>
        <a:prstGeom prst="roundRect">
          <a:avLst>
            <a:gd name="adj" fmla="val 10000"/>
          </a:avLst>
        </a:prstGeom>
        <a:solidFill>
          <a:schemeClr val="accent5">
            <a:hueOff val="2127120"/>
            <a:satOff val="-23891"/>
            <a:lumOff val="-509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category polygons in </a:t>
          </a:r>
          <a:r>
            <a:rPr lang="en-GB" sz="1800" kern="1200" dirty="0" err="1"/>
            <a:t>geojson</a:t>
          </a:r>
          <a:endParaRPr lang="en-GB" sz="1800" kern="1200" dirty="0"/>
        </a:p>
      </dsp:txBody>
      <dsp:txXfrm>
        <a:off x="8563898" y="3094407"/>
        <a:ext cx="1466491" cy="9003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pn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2D91A-1683-4123-AF92-4A5DC6719218}" type="datetimeFigureOut">
              <a:rPr lang="en-DE" smtClean="0"/>
              <a:t>28.01.20</a:t>
            </a:fld>
            <a:endParaRPr lang="en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813EE9-0C91-4566-B550-3CCD4708B19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76360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D9EDF-6E1D-46C5-AA34-CCD0778572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6D09B6-73C2-4191-A3E1-2E44141C7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2583A8-C568-42B6-84BF-9C2595307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134C-8F60-47B5-AFFD-D58A362655B7}" type="datetimeFigureOut">
              <a:rPr lang="en-DE" smtClean="0"/>
              <a:t>28.01.20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F9BDB2-002D-4E53-BF98-F742F659D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		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3BA427-5522-42E5-B34A-479FE4A31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6742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C028F3-75BD-42DF-B0D1-7F7DF0D8D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F73BF30-DD15-4042-9598-DE65B8531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EF6B31-4C43-4756-8A43-22D50410B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402B3-8912-402D-B4F2-05138AECB4D3}" type="datetime8">
              <a:rPr lang="en-DE" smtClean="0"/>
              <a:t>28.01.20 17:20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6580298-9912-4063-848B-787E456C6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8C190B6-42D4-4840-A6CB-D45D29781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73921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A496CA9-0EC4-4333-94FB-FDC6CBDA1B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489D4E2-BAC6-46E3-8C59-895BF8A63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023114-0E64-4A1F-83B8-0CB48BBF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76BE1-FAD0-43ED-A3C4-08C070C07792}" type="datetime8">
              <a:rPr lang="en-DE" smtClean="0"/>
              <a:t>28.01.20 17:20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083816-0FBA-4682-893A-9B040AB22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86CAA3-4432-4E95-B47E-D5702F453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69937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134C-8F60-47B5-AFFD-D58A362655B7}" type="datetimeFigureOut">
              <a:rPr lang="en-DE" smtClean="0"/>
              <a:t>28.01.20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		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6969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134C-8F60-47B5-AFFD-D58A362655B7}" type="datetimeFigureOut">
              <a:rPr lang="en-DE" smtClean="0"/>
              <a:t>28.01.20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		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566616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134C-8F60-47B5-AFFD-D58A362655B7}" type="datetimeFigureOut">
              <a:rPr lang="en-DE" smtClean="0"/>
              <a:t>28.01.20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		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6">
            <a:extLst>
              <a:ext uri="{FF2B5EF4-FFF2-40B4-BE49-F238E27FC236}">
                <a16:creationId xmlns:a16="http://schemas.microsoft.com/office/drawing/2014/main" id="{A5B7F6EC-E3A3-4958-9089-F4695AEC4801}"/>
              </a:ext>
            </a:extLst>
          </p:cNvPr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038015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DCF85-E0F7-4869-85F3-711D8A901070}" type="datetime8">
              <a:rPr lang="en-DE" smtClean="0"/>
              <a:t>28.01.20 17:20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819364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83429-925F-41BA-A12E-2CFA48DD4CC1}" type="datetime8">
              <a:rPr lang="en-DE" smtClean="0"/>
              <a:t>28.01.20 17:20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238694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A40CA-EC9E-47A7-A339-48FED9960FE6}" type="datetime8">
              <a:rPr lang="en-DE" smtClean="0"/>
              <a:t>28.01.20 17:20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45095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89F15-8A21-4312-8D84-98D37BF31CD5}" type="datetime8">
              <a:rPr lang="en-DE" smtClean="0"/>
              <a:t>28.01.20 17:20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31752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F19DDDB-49EE-465A-A327-E997A5C9A6D2}" type="datetime8">
              <a:rPr lang="en-DE" smtClean="0"/>
              <a:t>28.01.20 17:20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15893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5AA098-571D-4808-B6D6-4A60CE450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0255A5-B924-4595-9B3B-294DD8DE6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A28B45-208A-4247-B371-742030AB7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134C-8F60-47B5-AFFD-D58A362655B7}" type="datetimeFigureOut">
              <a:rPr lang="en-DE" smtClean="0"/>
              <a:t>28.01.20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D10840-6236-4B8F-B06C-D51EE0063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		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B30E99-AFE1-4D3B-8CF0-5D3ECFD4E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870001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3931-D11B-4DD2-928E-F315D98D3038}" type="datetime8">
              <a:rPr lang="en-DE" smtClean="0"/>
              <a:t>28.01.20 17:20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64149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402B3-8912-402D-B4F2-05138AECB4D3}" type="datetime8">
              <a:rPr lang="en-DE" smtClean="0"/>
              <a:t>28.01.20 17:20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776761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76BE1-FAD0-43ED-A3C4-08C070C07792}" type="datetime8">
              <a:rPr lang="en-DE" smtClean="0"/>
              <a:t>28.01.20 17:20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31067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062AB3-CE44-479F-A412-B263A6A6E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3625F8B-A32C-4EBF-A17B-09AD9CC06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7A9E77-18F2-4CDC-95F0-AB0EEDAA7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134C-8F60-47B5-AFFD-D58A362655B7}" type="datetimeFigureOut">
              <a:rPr lang="en-DE" smtClean="0"/>
              <a:t>28.01.20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AEDBA6-F2D7-49AC-8BDD-BBE5F8E06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		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C9C468-0124-4DC7-A5A1-4FF9E9F1A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6AA935-79A0-42E5-A8B5-CF23AA4418EC}"/>
              </a:ext>
            </a:extLst>
          </p:cNvPr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71136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DE6368-AF25-4581-9740-0C2BDC892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E7AF1C-F756-46FC-9441-0F563D873B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23F1325-BBA0-4B05-93FF-28791A071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3B9D4BE-5723-42FF-A128-620DFB9F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DCF85-E0F7-4869-85F3-711D8A901070}" type="datetime8">
              <a:rPr lang="en-DE" smtClean="0"/>
              <a:t>28.01.20 17:20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B05AADB-E4DB-4A5A-BBE9-08E9E1F6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E097C69-B609-4047-81F0-CFDE992F2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08785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D371AB-FD14-42E4-8625-DC52AE42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C7D2C3-D2F6-46BA-AF4C-02BA8DEA2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3B65EBC-3DCA-4E97-BE72-F7FA01CEC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FFFBB21-D779-4033-9EF6-13A15C4AC6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15733D9-3053-44D8-97B4-CAC0F8A3FF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8CA582B-62AF-4699-A139-09EABDC0B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83429-925F-41BA-A12E-2CFA48DD4CC1}" type="datetime8">
              <a:rPr lang="en-DE" smtClean="0"/>
              <a:t>28.01.20 17:20</a:t>
            </a:fld>
            <a:endParaRPr lang="en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74FB414-B7DD-470F-8F47-25499680E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8D87197-883F-469B-A411-528DFC946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8348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5A59F8-4C07-42C6-BC97-1CE876A5E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1BABB4C-B5F9-4340-AAE9-13150A786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A40CA-EC9E-47A7-A339-48FED9960FE6}" type="datetime8">
              <a:rPr lang="en-DE" smtClean="0"/>
              <a:t>28.01.20 17:20</a:t>
            </a:fld>
            <a:endParaRPr lang="en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EBBE020-8D4D-4041-9CAD-0973A0A8D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2FF8F1-352A-4563-A4A6-4AF945FF2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4998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E9C84B5-B929-471F-A858-B4F8FD2E4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89F15-8A21-4312-8D84-98D37BF31CD5}" type="datetime8">
              <a:rPr lang="en-DE" smtClean="0"/>
              <a:t>28.01.20 17:20</a:t>
            </a:fld>
            <a:endParaRPr lang="en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A3F0508-08BA-443F-B1AD-C4B51EFB9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7C48F2A-42E0-4572-AA67-D991CD595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67704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465482-2642-4A2D-9DBF-986CC23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FCDB24-0893-4E5C-A035-3F77B7D5E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A2C651B-E4DB-4DE4-81C2-12F7C1FC4E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70B787A-9AB9-4976-BC78-A80BE9C21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9DDDB-49EE-465A-A327-E997A5C9A6D2}" type="datetime8">
              <a:rPr lang="en-DE" smtClean="0"/>
              <a:t>28.01.20 17:20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2DA185C-0C56-42E3-A028-8A6C7A4C5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E2B2EE6-04CD-4502-841F-2F1633DF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4418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DBF709-DCB0-4ACB-820C-A788662EB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34D90BC-1628-411B-B42C-86E8B8F060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A989860-7AFC-438A-9F6D-72865287F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B5B83C5-4B13-4C63-94B0-F3AC3419C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3931-D11B-4DD2-928E-F315D98D3038}" type="datetime8">
              <a:rPr lang="en-DE" smtClean="0"/>
              <a:t>28.01.20 17:20</a:t>
            </a:fld>
            <a:endParaRPr lang="en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891DE4-4411-4F53-B817-206A09673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8D5451E-BECC-426F-BAEB-69BFC62C5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69364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5CF905F-BB37-4128-80C1-7D58A4255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7B77B4-98FA-40C0-9513-C55BAA583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CEFD1B-0E41-4A0C-9EDA-191B66543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E8A171-FE66-440E-891D-965096C7196F}" type="datetime8">
              <a:rPr lang="en-DE" smtClean="0"/>
              <a:t>28.01.20 17:20</a:t>
            </a:fld>
            <a:endParaRPr lang="en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EA2831-7559-449D-AE98-A7FF18D84E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D700D7-BBCA-40D5-A46F-5141C2C7C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7966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AE8A171-FE66-440E-891D-965096C7196F}" type="datetime8">
              <a:rPr lang="en-DE" smtClean="0"/>
              <a:t>28.01.20 17:20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Seminar: GIS Analyses with </a:t>
            </a:r>
            <a:r>
              <a:rPr lang="en-US"/>
              <a:t>FOSSGIS                   Teacher: </a:t>
            </a:r>
            <a:r>
              <a:rPr lang="en-US" dirty="0"/>
              <a:t>Christina Ludwig                  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err="1"/>
              <a:t>Käflein</a:t>
            </a:r>
            <a:r>
              <a:rPr lang="en-US"/>
              <a:t>                   29.01.2019</a:t>
            </a:r>
            <a:endParaRPr lang="en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AF462F5-4F09-48D4-8215-EEFD64917372}" type="slidenum">
              <a:rPr lang="en-DE" smtClean="0"/>
              <a:t>‹#›</a:t>
            </a:fld>
            <a:endParaRPr lang="en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0727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6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hyperlink" Target="https://data.sensor.community/static/v2/data.1h.json" TargetMode="External"/><Relationship Id="rId5" Type="http://schemas.openxmlformats.org/officeDocument/2006/relationships/image" Target="../media/image7.w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2.bin"/><Relationship Id="rId4" Type="http://schemas.openxmlformats.org/officeDocument/2006/relationships/hyperlink" Target="https://lupo-messwerte.appspot.com/generic?table=bw_luft_stammdaten&amp;limit=999&amp;filter=aktiv:true;type:-Spot&amp;order=NO2-today-latest-clas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46DFCF-5F61-40BE-B472-6A75FC821F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014" y="1533920"/>
            <a:ext cx="11981986" cy="1736919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Bahnschrift Light" panose="020B0502040204020203" pitchFamily="34" charset="0"/>
              </a:rPr>
              <a:t>Analyzing air quality in Stuttgart using official and Citizen-Science data</a:t>
            </a:r>
            <a:endParaRPr lang="en-DE" dirty="0">
              <a:latin typeface="Bahnschrift Light" panose="020B0502040204020203" pitchFamily="34" charset="0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0BC5968-3C27-40B1-929B-070346D177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138" y="4456113"/>
            <a:ext cx="10058400" cy="1143000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dirty="0"/>
              <a:t>Seminar: GIS Analyses with FOSSGIS    			</a:t>
            </a:r>
            <a:br>
              <a:rPr lang="en-US" dirty="0"/>
            </a:br>
            <a:r>
              <a:rPr lang="en-US" dirty="0"/>
              <a:t>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</a:t>
            </a:r>
            <a:br>
              <a:rPr lang="en-US" dirty="0"/>
            </a:br>
            <a:r>
              <a:rPr lang="en-US" dirty="0"/>
              <a:t>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452360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DC1B21A-3E6F-4D92-8A97-3B0D187DB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CB36A65-897A-43B0-8E2F-C7F0F7F0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10</a:t>
            </a:fld>
            <a:endParaRPr lang="en-DE"/>
          </a:p>
        </p:txBody>
      </p:sp>
      <p:pic>
        <p:nvPicPr>
          <p:cNvPr id="3074" name="Picture 2" descr="diagram.png">
            <a:extLst>
              <a:ext uri="{FF2B5EF4-FFF2-40B4-BE49-F238E27FC236}">
                <a16:creationId xmlns:a16="http://schemas.microsoft.com/office/drawing/2014/main" id="{DBF9C5F9-C214-4ECF-9784-B1BB7E30C7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732"/>
          <a:stretch/>
        </p:blipFill>
        <p:spPr bwMode="auto">
          <a:xfrm>
            <a:off x="0" y="0"/>
            <a:ext cx="12192000" cy="7347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A29E18E-E405-4F8B-BBEF-314A73EA789D}"/>
              </a:ext>
            </a:extLst>
          </p:cNvPr>
          <p:cNvSpPr/>
          <p:nvPr/>
        </p:nvSpPr>
        <p:spPr>
          <a:xfrm>
            <a:off x="46155" y="1"/>
            <a:ext cx="8729454" cy="2203769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E1A5FC7D-2747-4C41-9759-1FA7C10AB2F8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Workflow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5956573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FE3374-9A1B-4C2F-94A2-47753DAAF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Analysis </a:t>
            </a:r>
            <a:endParaRPr lang="en-DE" dirty="0">
              <a:solidFill>
                <a:schemeClr val="bg1"/>
              </a:solidFill>
            </a:endParaRP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C55FCD9D-9971-414E-9713-8A5626A915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2"/>
          <a:stretch/>
        </p:blipFill>
        <p:spPr>
          <a:xfrm>
            <a:off x="0" y="2883153"/>
            <a:ext cx="12179249" cy="3391285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C08025-B93F-4FC1-9A08-0C7721BD0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11</a:t>
            </a:fld>
            <a:endParaRPr lang="en-DE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313D07B6-BBFD-43A8-A765-5ABC7DCCE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D84CB8A-9D45-4236-8D98-BA7674682D01}"/>
              </a:ext>
            </a:extLst>
          </p:cNvPr>
          <p:cNvSpPr txBox="1"/>
          <p:nvPr/>
        </p:nvSpPr>
        <p:spPr>
          <a:xfrm>
            <a:off x="1097280" y="2033596"/>
            <a:ext cx="924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Daily </a:t>
            </a:r>
            <a:r>
              <a:rPr lang="de-DE" dirty="0" err="1">
                <a:solidFill>
                  <a:schemeClr val="bg1"/>
                </a:solidFill>
              </a:rPr>
              <a:t>average</a:t>
            </a:r>
            <a:r>
              <a:rPr lang="de-DE" dirty="0">
                <a:solidFill>
                  <a:schemeClr val="bg1"/>
                </a:solidFill>
              </a:rPr>
              <a:t> PM10 </a:t>
            </a:r>
            <a:r>
              <a:rPr lang="de-DE" dirty="0" err="1">
                <a:solidFill>
                  <a:schemeClr val="bg1"/>
                </a:solidFill>
              </a:rPr>
              <a:t>concentration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for</a:t>
            </a:r>
            <a:r>
              <a:rPr lang="de-DE" dirty="0">
                <a:solidFill>
                  <a:schemeClr val="bg1"/>
                </a:solidFill>
              </a:rPr>
              <a:t> LUBW </a:t>
            </a:r>
            <a:r>
              <a:rPr lang="de-DE" dirty="0" err="1">
                <a:solidFill>
                  <a:schemeClr val="bg1"/>
                </a:solidFill>
              </a:rPr>
              <a:t>sensors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vs</a:t>
            </a:r>
            <a:r>
              <a:rPr lang="de-DE" dirty="0">
                <a:solidFill>
                  <a:schemeClr val="bg1"/>
                </a:solidFill>
              </a:rPr>
              <a:t> Luftdaten </a:t>
            </a:r>
            <a:r>
              <a:rPr lang="de-DE" dirty="0" err="1">
                <a:solidFill>
                  <a:schemeClr val="bg1"/>
                </a:solidFill>
              </a:rPr>
              <a:t>sensors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within</a:t>
            </a:r>
            <a:r>
              <a:rPr lang="de-DE" dirty="0">
                <a:solidFill>
                  <a:schemeClr val="bg1"/>
                </a:solidFill>
              </a:rPr>
              <a:t> 1000m </a:t>
            </a:r>
            <a:r>
              <a:rPr lang="de-DE" dirty="0" err="1">
                <a:solidFill>
                  <a:schemeClr val="bg1"/>
                </a:solidFill>
              </a:rPr>
              <a:t>distance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9BE36BC-32AE-4A86-A2F6-D692FAA4E176}"/>
              </a:ext>
            </a:extLst>
          </p:cNvPr>
          <p:cNvSpPr txBox="1"/>
          <p:nvPr/>
        </p:nvSpPr>
        <p:spPr>
          <a:xfrm>
            <a:off x="1097280" y="2402928"/>
            <a:ext cx="43878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Method: Buffering, </a:t>
            </a:r>
            <a:r>
              <a:rPr lang="de-DE" dirty="0" err="1">
                <a:solidFill>
                  <a:schemeClr val="bg1"/>
                </a:solidFill>
              </a:rPr>
              <a:t>daily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average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comparison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Software: </a:t>
            </a:r>
            <a:r>
              <a:rPr lang="de-DE" dirty="0" err="1">
                <a:solidFill>
                  <a:schemeClr val="bg1"/>
                </a:solidFill>
              </a:rPr>
              <a:t>PostGIS</a:t>
            </a:r>
            <a:r>
              <a:rPr lang="de-DE" dirty="0">
                <a:solidFill>
                  <a:schemeClr val="bg1"/>
                </a:solidFill>
              </a:rPr>
              <a:t>, </a:t>
            </a:r>
            <a:r>
              <a:rPr lang="de-DE" dirty="0" err="1">
                <a:solidFill>
                  <a:schemeClr val="bg1"/>
                </a:solidFill>
              </a:rPr>
              <a:t>Grafana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Relevant Parameters: </a:t>
            </a:r>
          </a:p>
          <a:p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	LUBW PM10 </a:t>
            </a:r>
            <a:r>
              <a:rPr lang="de-DE" dirty="0" err="1">
                <a:solidFill>
                  <a:schemeClr val="bg1"/>
                </a:solidFill>
              </a:rPr>
              <a:t>sensor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data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	All Luftdaten </a:t>
            </a:r>
            <a:r>
              <a:rPr lang="de-DE" dirty="0" err="1">
                <a:solidFill>
                  <a:schemeClr val="bg1"/>
                </a:solidFill>
              </a:rPr>
              <a:t>sensors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within</a:t>
            </a:r>
            <a:r>
              <a:rPr lang="de-DE" dirty="0">
                <a:solidFill>
                  <a:schemeClr val="bg1"/>
                </a:solidFill>
              </a:rPr>
              <a:t> 1km</a:t>
            </a:r>
          </a:p>
          <a:p>
            <a:pPr lvl="2"/>
            <a:r>
              <a:rPr lang="de-DE" dirty="0" err="1">
                <a:solidFill>
                  <a:schemeClr val="bg1"/>
                </a:solidFill>
              </a:rPr>
              <a:t>Script</a:t>
            </a:r>
            <a:r>
              <a:rPr lang="de-DE" dirty="0">
                <a:solidFill>
                  <a:schemeClr val="bg1"/>
                </a:solidFill>
              </a:rPr>
              <a:t> in GitHub </a:t>
            </a:r>
            <a:r>
              <a:rPr lang="de-DE" dirty="0" err="1">
                <a:solidFill>
                  <a:schemeClr val="bg1"/>
                </a:solidFill>
              </a:rPr>
              <a:t>repo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06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L 0.00052 -0.078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39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CD5C648D-9CD4-4B3E-A212-73FDEDD47D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7"/>
          <a:stretch/>
        </p:blipFill>
        <p:spPr>
          <a:xfrm>
            <a:off x="0" y="2965252"/>
            <a:ext cx="12198007" cy="3347741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094D01B-0B00-428A-A9C7-CFD728A89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Analysis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2F2C45-AD16-40B9-B4B5-BD57EE625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12</a:t>
            </a:fld>
            <a:endParaRPr lang="en-DE"/>
          </a:p>
        </p:txBody>
      </p:sp>
      <p:sp>
        <p:nvSpPr>
          <p:cNvPr id="11" name="Fußzeilenplatzhalter 3">
            <a:extLst>
              <a:ext uri="{FF2B5EF4-FFF2-40B4-BE49-F238E27FC236}">
                <a16:creationId xmlns:a16="http://schemas.microsoft.com/office/drawing/2014/main" id="{64FBBF85-10D7-45B9-993F-413BCCE10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CEF194-D9CF-4E41-B08D-54C9D711494D}"/>
              </a:ext>
            </a:extLst>
          </p:cNvPr>
          <p:cNvSpPr txBox="1"/>
          <p:nvPr/>
        </p:nvSpPr>
        <p:spPr>
          <a:xfrm>
            <a:off x="1097280" y="2033596"/>
            <a:ext cx="924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Daily </a:t>
            </a:r>
            <a:r>
              <a:rPr lang="de-DE" dirty="0" err="1">
                <a:solidFill>
                  <a:schemeClr val="bg1"/>
                </a:solidFill>
              </a:rPr>
              <a:t>average</a:t>
            </a:r>
            <a:r>
              <a:rPr lang="de-DE" dirty="0">
                <a:solidFill>
                  <a:schemeClr val="bg1"/>
                </a:solidFill>
              </a:rPr>
              <a:t> PM10 </a:t>
            </a:r>
            <a:r>
              <a:rPr lang="de-DE" dirty="0" err="1">
                <a:solidFill>
                  <a:schemeClr val="bg1"/>
                </a:solidFill>
              </a:rPr>
              <a:t>concentration</a:t>
            </a:r>
            <a:r>
              <a:rPr lang="de-DE" dirty="0">
                <a:solidFill>
                  <a:schemeClr val="bg1"/>
                </a:solidFill>
              </a:rPr>
              <a:t> – </a:t>
            </a:r>
            <a:r>
              <a:rPr lang="de-DE" dirty="0" err="1">
                <a:solidFill>
                  <a:schemeClr val="bg1"/>
                </a:solidFill>
              </a:rPr>
              <a:t>difference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coefficient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2141691-BCBA-4FF2-A9A6-6F00EC1C946D}"/>
              </a:ext>
            </a:extLst>
          </p:cNvPr>
          <p:cNvSpPr txBox="1"/>
          <p:nvPr/>
        </p:nvSpPr>
        <p:spPr>
          <a:xfrm>
            <a:off x="7315201" y="2033595"/>
            <a:ext cx="47791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Method: Buffering,  </a:t>
            </a:r>
            <a:r>
              <a:rPr lang="de-DE" dirty="0" err="1">
                <a:solidFill>
                  <a:schemeClr val="bg1"/>
                </a:solidFill>
              </a:rPr>
              <a:t>daily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coefficient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comparison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Software: </a:t>
            </a:r>
            <a:r>
              <a:rPr lang="de-DE" dirty="0" err="1">
                <a:solidFill>
                  <a:schemeClr val="bg1"/>
                </a:solidFill>
              </a:rPr>
              <a:t>PostGIS</a:t>
            </a:r>
            <a:r>
              <a:rPr lang="de-DE" dirty="0">
                <a:solidFill>
                  <a:schemeClr val="bg1"/>
                </a:solidFill>
              </a:rPr>
              <a:t>, </a:t>
            </a:r>
            <a:r>
              <a:rPr lang="de-DE" dirty="0" err="1">
                <a:solidFill>
                  <a:schemeClr val="bg1"/>
                </a:solidFill>
              </a:rPr>
              <a:t>Grafana</a:t>
            </a:r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Relevant Parameters: </a:t>
            </a:r>
          </a:p>
          <a:p>
            <a:br>
              <a:rPr lang="de-DE" dirty="0">
                <a:solidFill>
                  <a:schemeClr val="bg1"/>
                </a:solidFill>
              </a:rPr>
            </a:br>
            <a:r>
              <a:rPr lang="de-DE" dirty="0">
                <a:solidFill>
                  <a:schemeClr val="bg1"/>
                </a:solidFill>
              </a:rPr>
              <a:t>	LUBW PM10 </a:t>
            </a:r>
            <a:r>
              <a:rPr lang="de-DE" dirty="0" err="1">
                <a:solidFill>
                  <a:schemeClr val="bg1"/>
                </a:solidFill>
              </a:rPr>
              <a:t>sensor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data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	All Luftdaten </a:t>
            </a:r>
            <a:r>
              <a:rPr lang="de-DE" dirty="0" err="1">
                <a:solidFill>
                  <a:schemeClr val="bg1"/>
                </a:solidFill>
              </a:rPr>
              <a:t>sensors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within</a:t>
            </a:r>
            <a:r>
              <a:rPr lang="de-DE" dirty="0">
                <a:solidFill>
                  <a:schemeClr val="bg1"/>
                </a:solidFill>
              </a:rPr>
              <a:t> 1km</a:t>
            </a:r>
          </a:p>
          <a:p>
            <a:pPr lvl="2"/>
            <a:r>
              <a:rPr lang="de-DE" dirty="0" err="1">
                <a:solidFill>
                  <a:schemeClr val="bg1"/>
                </a:solidFill>
              </a:rPr>
              <a:t>Script</a:t>
            </a:r>
            <a:r>
              <a:rPr lang="de-DE" dirty="0">
                <a:solidFill>
                  <a:schemeClr val="bg1"/>
                </a:solidFill>
              </a:rPr>
              <a:t> in GitHub </a:t>
            </a:r>
            <a:r>
              <a:rPr lang="de-DE" dirty="0" err="1">
                <a:solidFill>
                  <a:schemeClr val="bg1"/>
                </a:solidFill>
              </a:rPr>
              <a:t>repo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542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1.11111E-6 L -0.00026 -0.1046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ihandform: Form 29">
            <a:extLst>
              <a:ext uri="{FF2B5EF4-FFF2-40B4-BE49-F238E27FC236}">
                <a16:creationId xmlns:a16="http://schemas.microsoft.com/office/drawing/2014/main" id="{24E9662D-21CD-4447-AC02-55BD6C61D12D}"/>
              </a:ext>
            </a:extLst>
          </p:cNvPr>
          <p:cNvSpPr/>
          <p:nvPr/>
        </p:nvSpPr>
        <p:spPr>
          <a:xfrm>
            <a:off x="2757714" y="1862060"/>
            <a:ext cx="6966858" cy="1754813"/>
          </a:xfrm>
          <a:custGeom>
            <a:avLst/>
            <a:gdLst>
              <a:gd name="connsiteX0" fmla="*/ 0 w 7375072"/>
              <a:gd name="connsiteY0" fmla="*/ 1849969 h 1849969"/>
              <a:gd name="connsiteX1" fmla="*/ 3145972 w 7375072"/>
              <a:gd name="connsiteY1" fmla="*/ 4840 h 1849969"/>
              <a:gd name="connsiteX2" fmla="*/ 7375072 w 7375072"/>
              <a:gd name="connsiteY2" fmla="*/ 1316569 h 1849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75072" h="1849969">
                <a:moveTo>
                  <a:pt x="0" y="1849969"/>
                </a:moveTo>
                <a:cubicBezTo>
                  <a:pt x="958397" y="971854"/>
                  <a:pt x="1916794" y="93740"/>
                  <a:pt x="3145972" y="4840"/>
                </a:cubicBezTo>
                <a:cubicBezTo>
                  <a:pt x="4375150" y="-84060"/>
                  <a:pt x="6700158" y="1077990"/>
                  <a:pt x="7375072" y="1316569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Freihandform: Form 28">
            <a:extLst>
              <a:ext uri="{FF2B5EF4-FFF2-40B4-BE49-F238E27FC236}">
                <a16:creationId xmlns:a16="http://schemas.microsoft.com/office/drawing/2014/main" id="{3D2CF38B-DC26-402B-AACC-22FC3AFE5E59}"/>
              </a:ext>
            </a:extLst>
          </p:cNvPr>
          <p:cNvSpPr/>
          <p:nvPr/>
        </p:nvSpPr>
        <p:spPr>
          <a:xfrm>
            <a:off x="2803071" y="3016074"/>
            <a:ext cx="6783616" cy="946398"/>
          </a:xfrm>
          <a:custGeom>
            <a:avLst/>
            <a:gdLst>
              <a:gd name="connsiteX0" fmla="*/ 0 w 7185338"/>
              <a:gd name="connsiteY0" fmla="*/ 776344 h 1023027"/>
              <a:gd name="connsiteX1" fmla="*/ 3200400 w 7185338"/>
              <a:gd name="connsiteY1" fmla="*/ 984162 h 1023027"/>
              <a:gd name="connsiteX2" fmla="*/ 6833061 w 7185338"/>
              <a:gd name="connsiteY2" fmla="*/ 86388 h 1023027"/>
              <a:gd name="connsiteX3" fmla="*/ 6841374 w 7185338"/>
              <a:gd name="connsiteY3" fmla="*/ 86388 h 1023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85338" h="1023027">
                <a:moveTo>
                  <a:pt x="0" y="776344"/>
                </a:moveTo>
                <a:cubicBezTo>
                  <a:pt x="1030778" y="937749"/>
                  <a:pt x="2061556" y="1099155"/>
                  <a:pt x="3200400" y="984162"/>
                </a:cubicBezTo>
                <a:cubicBezTo>
                  <a:pt x="4339244" y="869169"/>
                  <a:pt x="6833061" y="86388"/>
                  <a:pt x="6833061" y="86388"/>
                </a:cubicBezTo>
                <a:cubicBezTo>
                  <a:pt x="7439890" y="-63241"/>
                  <a:pt x="7140632" y="11573"/>
                  <a:pt x="6841374" y="86388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EE2AC7C7-64C8-40C2-94F7-80F07E9A9682}"/>
              </a:ext>
            </a:extLst>
          </p:cNvPr>
          <p:cNvCxnSpPr>
            <a:cxnSpLocks/>
          </p:cNvCxnSpPr>
          <p:nvPr/>
        </p:nvCxnSpPr>
        <p:spPr>
          <a:xfrm>
            <a:off x="5998220" y="1812339"/>
            <a:ext cx="0" cy="3609067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30" name="Picture 6" descr="https://aktionskarten.noblogs.org/files/2015/01/Gitternetz_A4_breit_mittel.png">
            <a:extLst>
              <a:ext uri="{FF2B5EF4-FFF2-40B4-BE49-F238E27FC236}">
                <a16:creationId xmlns:a16="http://schemas.microsoft.com/office/drawing/2014/main" id="{06535296-B6E7-449E-B389-88DCB2B546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contrast="-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0" t="2266" r="1335" b="2013"/>
          <a:stretch/>
        </p:blipFill>
        <p:spPr bwMode="auto">
          <a:xfrm>
            <a:off x="-3643085" y="7387772"/>
            <a:ext cx="12191999" cy="689428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CDA126E-3B23-4177-82E2-994D9D420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Analysis - Interpolation</a:t>
            </a:r>
            <a:endParaRPr lang="en-DE" dirty="0"/>
          </a:p>
        </p:txBody>
      </p:sp>
      <p:pic>
        <p:nvPicPr>
          <p:cNvPr id="6" name="Inhaltsplatzhalter 5" descr="Funkmast">
            <a:extLst>
              <a:ext uri="{FF2B5EF4-FFF2-40B4-BE49-F238E27FC236}">
                <a16:creationId xmlns:a16="http://schemas.microsoft.com/office/drawing/2014/main" id="{B39A0722-9A05-4CEE-8110-9C90B5905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51314" y="4777808"/>
            <a:ext cx="914400" cy="914400"/>
          </a:xfrm>
        </p:spPr>
      </p:pic>
      <p:sp>
        <p:nvSpPr>
          <p:cNvPr id="1027" name="Foliennummernplatzhalter 1026">
            <a:extLst>
              <a:ext uri="{FF2B5EF4-FFF2-40B4-BE49-F238E27FC236}">
                <a16:creationId xmlns:a16="http://schemas.microsoft.com/office/drawing/2014/main" id="{32B53ACB-6E5B-4B35-8B62-2F8578E49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13</a:t>
            </a:fld>
            <a:endParaRPr lang="en-DE"/>
          </a:p>
        </p:txBody>
      </p:sp>
      <p:pic>
        <p:nvPicPr>
          <p:cNvPr id="10" name="Inhaltsplatzhalter 5" descr="Funkmast">
            <a:extLst>
              <a:ext uri="{FF2B5EF4-FFF2-40B4-BE49-F238E27FC236}">
                <a16:creationId xmlns:a16="http://schemas.microsoft.com/office/drawing/2014/main" id="{AC0135A3-27BD-4CAF-93A2-11D82AEAD2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87543" y="4777808"/>
            <a:ext cx="914400" cy="914400"/>
          </a:xfrm>
          <a:prstGeom prst="rect">
            <a:avLst/>
          </a:prstGeom>
        </p:spPr>
      </p:pic>
      <p:sp>
        <p:nvSpPr>
          <p:cNvPr id="7" name="Multiplikationszeichen 6">
            <a:extLst>
              <a:ext uri="{FF2B5EF4-FFF2-40B4-BE49-F238E27FC236}">
                <a16:creationId xmlns:a16="http://schemas.microsoft.com/office/drawing/2014/main" id="{23E4081C-4FF3-41B9-8C7D-2C7B9BC69870}"/>
              </a:ext>
            </a:extLst>
          </p:cNvPr>
          <p:cNvSpPr/>
          <p:nvPr/>
        </p:nvSpPr>
        <p:spPr>
          <a:xfrm>
            <a:off x="2605313" y="3487340"/>
            <a:ext cx="406399" cy="442686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2" name="Multiplikationszeichen 11">
            <a:extLst>
              <a:ext uri="{FF2B5EF4-FFF2-40B4-BE49-F238E27FC236}">
                <a16:creationId xmlns:a16="http://schemas.microsoft.com/office/drawing/2014/main" id="{FDBFDFAB-921F-42E7-BB7A-2566A48A61A9}"/>
              </a:ext>
            </a:extLst>
          </p:cNvPr>
          <p:cNvSpPr/>
          <p:nvPr/>
        </p:nvSpPr>
        <p:spPr>
          <a:xfrm>
            <a:off x="9441542" y="2849228"/>
            <a:ext cx="406399" cy="442686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3EAC678-F6DD-49C9-9F76-7EB806AFA0FD}"/>
              </a:ext>
            </a:extLst>
          </p:cNvPr>
          <p:cNvSpPr txBox="1"/>
          <p:nvPr/>
        </p:nvSpPr>
        <p:spPr>
          <a:xfrm>
            <a:off x="2322286" y="2885905"/>
            <a:ext cx="113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12µg/m³</a:t>
            </a:r>
            <a:endParaRPr lang="en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4319785-5716-4FBB-815F-948BFFFDF932}"/>
              </a:ext>
            </a:extLst>
          </p:cNvPr>
          <p:cNvSpPr txBox="1"/>
          <p:nvPr/>
        </p:nvSpPr>
        <p:spPr>
          <a:xfrm>
            <a:off x="9187543" y="2364655"/>
            <a:ext cx="113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24µg/m³</a:t>
            </a:r>
            <a:endParaRPr lang="en-DE" dirty="0"/>
          </a:p>
        </p:txBody>
      </p:sp>
      <p:sp>
        <p:nvSpPr>
          <p:cNvPr id="16" name="Bogen 15">
            <a:extLst>
              <a:ext uri="{FF2B5EF4-FFF2-40B4-BE49-F238E27FC236}">
                <a16:creationId xmlns:a16="http://schemas.microsoft.com/office/drawing/2014/main" id="{FF4E335E-DFDF-43AF-82FB-F41E0B5BD6DF}"/>
              </a:ext>
            </a:extLst>
          </p:cNvPr>
          <p:cNvSpPr/>
          <p:nvPr/>
        </p:nvSpPr>
        <p:spPr>
          <a:xfrm>
            <a:off x="1222829" y="3691470"/>
            <a:ext cx="3160483" cy="4252686"/>
          </a:xfrm>
          <a:prstGeom prst="arc">
            <a:avLst>
              <a:gd name="adj1" fmla="val 11218539"/>
              <a:gd name="adj2" fmla="val 21191289"/>
            </a:avLst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Bogen 19">
            <a:extLst>
              <a:ext uri="{FF2B5EF4-FFF2-40B4-BE49-F238E27FC236}">
                <a16:creationId xmlns:a16="http://schemas.microsoft.com/office/drawing/2014/main" id="{5562EAB1-BED3-4473-A742-032388515909}"/>
              </a:ext>
            </a:extLst>
          </p:cNvPr>
          <p:cNvSpPr/>
          <p:nvPr/>
        </p:nvSpPr>
        <p:spPr>
          <a:xfrm>
            <a:off x="7725228" y="3070571"/>
            <a:ext cx="3839028" cy="5533571"/>
          </a:xfrm>
          <a:prstGeom prst="arc">
            <a:avLst>
              <a:gd name="adj1" fmla="val 11218539"/>
              <a:gd name="adj2" fmla="val 21191289"/>
            </a:avLst>
          </a:prstGeom>
          <a:ln w="12700">
            <a:solidFill>
              <a:srgbClr val="FFC00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8" name="Grafik 17" descr="Fragezeichen">
            <a:extLst>
              <a:ext uri="{FF2B5EF4-FFF2-40B4-BE49-F238E27FC236}">
                <a16:creationId xmlns:a16="http://schemas.microsoft.com/office/drawing/2014/main" id="{EEC02CEA-0073-4EFF-90C5-B82F9904A9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79975" y="2748790"/>
            <a:ext cx="429808" cy="429808"/>
          </a:xfrm>
          <a:prstGeom prst="rect">
            <a:avLst/>
          </a:prstGeom>
        </p:spPr>
      </p:pic>
      <p:sp>
        <p:nvSpPr>
          <p:cNvPr id="23" name="Multiplikationszeichen 22">
            <a:extLst>
              <a:ext uri="{FF2B5EF4-FFF2-40B4-BE49-F238E27FC236}">
                <a16:creationId xmlns:a16="http://schemas.microsoft.com/office/drawing/2014/main" id="{107C9ED5-11FB-4EA6-BBC1-324105FAC964}"/>
              </a:ext>
            </a:extLst>
          </p:cNvPr>
          <p:cNvSpPr/>
          <p:nvPr/>
        </p:nvSpPr>
        <p:spPr>
          <a:xfrm>
            <a:off x="5805626" y="3054008"/>
            <a:ext cx="406399" cy="442686"/>
          </a:xfrm>
          <a:prstGeom prst="mathMultiply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3D57C7C0-9A31-461C-B65C-09CFDB3FD3F7}"/>
              </a:ext>
            </a:extLst>
          </p:cNvPr>
          <p:cNvCxnSpPr>
            <a:cxnSpLocks/>
          </p:cNvCxnSpPr>
          <p:nvPr/>
        </p:nvCxnSpPr>
        <p:spPr>
          <a:xfrm>
            <a:off x="5788674" y="1812339"/>
            <a:ext cx="406399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D5A7D1CA-BEC2-4F5E-B382-BB692406C6DC}"/>
              </a:ext>
            </a:extLst>
          </p:cNvPr>
          <p:cNvCxnSpPr/>
          <p:nvPr/>
        </p:nvCxnSpPr>
        <p:spPr>
          <a:xfrm>
            <a:off x="5795021" y="5420499"/>
            <a:ext cx="406399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Fußzeilenplatzhalter 3">
            <a:extLst>
              <a:ext uri="{FF2B5EF4-FFF2-40B4-BE49-F238E27FC236}">
                <a16:creationId xmlns:a16="http://schemas.microsoft.com/office/drawing/2014/main" id="{020B0465-ED03-42C5-88FA-4EFA5A7D6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259432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0B986F-74B7-4C35-A29D-53A7D898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Method</a:t>
            </a:r>
            <a:r>
              <a:rPr lang="de-DE" dirty="0"/>
              <a:t> – Inverse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Weighted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14CDD2-0588-42E0-93C1-65CA540CA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890565" cy="4023360"/>
          </a:xfrm>
        </p:spPr>
        <p:txBody>
          <a:bodyPr/>
          <a:lstStyle/>
          <a:p>
            <a:endParaRPr lang="de-DE" dirty="0"/>
          </a:p>
          <a:p>
            <a:r>
              <a:rPr lang="de-DE" dirty="0" err="1"/>
              <a:t>Interpolated</a:t>
            </a:r>
            <a:r>
              <a:rPr lang="de-DE" dirty="0"/>
              <a:t> Point = linear </a:t>
            </a:r>
            <a:r>
              <a:rPr lang="de-DE" dirty="0" err="1"/>
              <a:t>weighted</a:t>
            </a:r>
            <a:r>
              <a:rPr lang="de-DE" dirty="0"/>
              <a:t> </a:t>
            </a:r>
            <a:r>
              <a:rPr lang="de-DE" dirty="0" err="1"/>
              <a:t>combination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nearby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  <a:p>
            <a:endParaRPr lang="de-DE" dirty="0"/>
          </a:p>
          <a:p>
            <a:r>
              <a:rPr lang="de-DE" dirty="0"/>
              <a:t>Power: </a:t>
            </a:r>
            <a:r>
              <a:rPr lang="de-DE" dirty="0" err="1"/>
              <a:t>Defines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Impact on </a:t>
            </a:r>
            <a:r>
              <a:rPr lang="de-DE" dirty="0" err="1"/>
              <a:t>value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interpolation</a:t>
            </a:r>
            <a:r>
              <a:rPr lang="de-DE" dirty="0"/>
              <a:t> outside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range</a:t>
            </a:r>
            <a:endParaRPr lang="de-DE" dirty="0"/>
          </a:p>
          <a:p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correlated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(</a:t>
            </a:r>
            <a:r>
              <a:rPr lang="de-DE" dirty="0" err="1"/>
              <a:t>noise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B50DBA-F8CA-488F-AF17-7E1223C54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97CCE22-4AC4-413E-9838-46C364316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14</a:t>
            </a:fld>
            <a:endParaRPr lang="en-DE"/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981522F8-B0E1-0743-B979-12EF6CDEB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0300" y="2465740"/>
            <a:ext cx="6401700" cy="2783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1509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8" name="Picture 6">
            <a:extLst>
              <a:ext uri="{FF2B5EF4-FFF2-40B4-BE49-F238E27FC236}">
                <a16:creationId xmlns:a16="http://schemas.microsoft.com/office/drawing/2014/main" id="{D0257102-3A76-3F47-9062-1D79533E1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489" y="202950"/>
            <a:ext cx="2794000" cy="298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20B986F-74B7-4C35-A29D-53A7D898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Method</a:t>
            </a:r>
            <a:r>
              <a:rPr lang="de-DE" dirty="0"/>
              <a:t> – B-</a:t>
            </a:r>
            <a:r>
              <a:rPr lang="de-DE" dirty="0" err="1"/>
              <a:t>Splines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14CDD2-0588-42E0-93C1-65CA540CA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998720" cy="4023360"/>
          </a:xfrm>
        </p:spPr>
        <p:txBody>
          <a:bodyPr/>
          <a:lstStyle/>
          <a:p>
            <a:r>
              <a:rPr lang="de-DE" dirty="0"/>
              <a:t>Like IDW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surface</a:t>
            </a:r>
            <a:r>
              <a:rPr lang="de-DE" dirty="0"/>
              <a:t> </a:t>
            </a:r>
            <a:r>
              <a:rPr lang="de-DE" dirty="0" err="1"/>
              <a:t>passes</a:t>
            </a:r>
            <a:r>
              <a:rPr lang="de-DE" dirty="0"/>
              <a:t> </a:t>
            </a:r>
            <a:r>
              <a:rPr lang="de-DE" dirty="0" err="1"/>
              <a:t>exactly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datapoints</a:t>
            </a:r>
            <a:endParaRPr lang="de-DE" dirty="0"/>
          </a:p>
          <a:p>
            <a:r>
              <a:rPr lang="de-DE" dirty="0"/>
              <a:t>„Rubber Sheet </a:t>
            </a:r>
            <a:r>
              <a:rPr lang="de-DE" dirty="0" err="1"/>
              <a:t>glued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points</a:t>
            </a:r>
            <a:r>
              <a:rPr lang="de-DE" dirty="0"/>
              <a:t>“</a:t>
            </a:r>
            <a:br>
              <a:rPr lang="de-DE" dirty="0"/>
            </a:br>
            <a:br>
              <a:rPr lang="de-DE" dirty="0"/>
            </a:br>
            <a:r>
              <a:rPr lang="de-DE" dirty="0"/>
              <a:t>Minimum </a:t>
            </a:r>
            <a:r>
              <a:rPr lang="de-DE" dirty="0" err="1"/>
              <a:t>curvature</a:t>
            </a:r>
            <a:br>
              <a:rPr lang="de-DE" dirty="0"/>
            </a:br>
            <a:br>
              <a:rPr lang="de-DE" dirty="0"/>
            </a:br>
            <a:r>
              <a:rPr lang="de-DE" dirty="0"/>
              <a:t>Interpolation outside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range</a:t>
            </a:r>
            <a:endParaRPr lang="de-DE" dirty="0"/>
          </a:p>
          <a:p>
            <a:r>
              <a:rPr lang="de-DE" dirty="0"/>
              <a:t>Smoother </a:t>
            </a:r>
            <a:r>
              <a:rPr lang="de-DE" dirty="0" err="1"/>
              <a:t>surface</a:t>
            </a:r>
            <a:br>
              <a:rPr lang="de-DE" dirty="0"/>
            </a:br>
            <a:br>
              <a:rPr lang="de-DE" dirty="0"/>
            </a:b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en-GB" dirty="0" err="1"/>
              <a:t>Tykhonov</a:t>
            </a:r>
            <a:r>
              <a:rPr lang="en-GB" dirty="0"/>
              <a:t> regularization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B50DBA-F8CA-488F-AF17-7E1223C54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97CCE22-4AC4-413E-9838-46C364316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15</a:t>
            </a:fld>
            <a:endParaRPr lang="en-DE"/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7A16E696-0252-4048-B0B4-15D1E4C4A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7812" y="2671939"/>
            <a:ext cx="4673600" cy="349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6D02A1-E89E-4945-8739-4F0896E2F27E}"/>
              </a:ext>
            </a:extLst>
          </p:cNvPr>
          <p:cNvSpPr txBox="1"/>
          <p:nvPr/>
        </p:nvSpPr>
        <p:spPr>
          <a:xfrm>
            <a:off x="8352487" y="389442"/>
            <a:ext cx="383951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chemeClr val="bg1">
                    <a:lumMod val="65000"/>
                  </a:schemeClr>
                </a:solidFill>
              </a:rPr>
              <a:t>https://upload.wikimedia.org/wikipedia/commons/thumb/f/fd/</a:t>
            </a:r>
          </a:p>
          <a:p>
            <a:r>
              <a:rPr lang="en-GB" sz="1100" dirty="0">
                <a:solidFill>
                  <a:schemeClr val="bg1">
                    <a:lumMod val="65000"/>
                  </a:schemeClr>
                </a:solidFill>
              </a:rPr>
              <a:t>Spline_%28PSF%29.png/220px-Spline_%28PSF%29.png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6AA9FD-5F6B-E447-BB65-94C0B383E106}"/>
              </a:ext>
            </a:extLst>
          </p:cNvPr>
          <p:cNvSpPr txBox="1"/>
          <p:nvPr/>
        </p:nvSpPr>
        <p:spPr>
          <a:xfrm>
            <a:off x="7816606" y="5813453"/>
            <a:ext cx="372409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chemeClr val="bg1">
                    <a:lumMod val="65000"/>
                  </a:schemeClr>
                </a:solidFill>
              </a:rPr>
              <a:t>http://www.geography.hunter.cuny.edu/~jochen/GTECH361/</a:t>
            </a:r>
          </a:p>
          <a:p>
            <a:r>
              <a:rPr lang="en-GB" sz="1100" dirty="0">
                <a:solidFill>
                  <a:schemeClr val="bg1">
                    <a:lumMod val="65000"/>
                  </a:schemeClr>
                </a:solidFill>
              </a:rPr>
              <a:t>lectures/lecture10/3Dconcepts/</a:t>
            </a:r>
            <a:r>
              <a:rPr lang="en-GB" sz="1100" dirty="0" err="1">
                <a:solidFill>
                  <a:schemeClr val="bg1">
                    <a:lumMod val="65000"/>
                  </a:schemeClr>
                </a:solidFill>
              </a:rPr>
              <a:t>Spline_files</a:t>
            </a:r>
            <a:r>
              <a:rPr lang="en-GB" sz="1100" dirty="0">
                <a:solidFill>
                  <a:schemeClr val="bg1">
                    <a:lumMod val="65000"/>
                  </a:schemeClr>
                </a:solidFill>
              </a:rPr>
              <a:t>/image001.gif</a:t>
            </a:r>
          </a:p>
        </p:txBody>
      </p:sp>
    </p:spTree>
    <p:extLst>
      <p:ext uri="{BB962C8B-B14F-4D97-AF65-F5344CB8AC3E}">
        <p14:creationId xmlns:p14="http://schemas.microsoft.com/office/powerpoint/2010/main" val="3798654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Sketch of RST interpolation results with high/low tension and smoothing equal or not to zero. [The dotted line represents the data trend.] ">
            <a:extLst>
              <a:ext uri="{FF2B5EF4-FFF2-40B4-BE49-F238E27FC236}">
                <a16:creationId xmlns:a16="http://schemas.microsoft.com/office/drawing/2014/main" id="{17E8A6EF-ADD9-1148-A5C8-086EF3C35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7522" y="1781604"/>
            <a:ext cx="4600437" cy="3714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20B986F-74B7-4C35-A29D-53A7D898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Method</a:t>
            </a:r>
            <a:r>
              <a:rPr lang="de-DE" dirty="0"/>
              <a:t> – </a:t>
            </a:r>
            <a:r>
              <a:rPr lang="de-DE" dirty="0" err="1"/>
              <a:t>Regularized</a:t>
            </a:r>
            <a:r>
              <a:rPr lang="de-DE" dirty="0"/>
              <a:t> </a:t>
            </a:r>
            <a:r>
              <a:rPr lang="de-DE" dirty="0" err="1"/>
              <a:t>Splines</a:t>
            </a:r>
            <a:r>
              <a:rPr lang="de-DE" dirty="0"/>
              <a:t> w. Tension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14CDD2-0588-42E0-93C1-65CA540CA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274023" cy="4023360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  Tension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Smoothing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Splines</a:t>
            </a:r>
            <a:r>
              <a:rPr lang="de-DE" dirty="0"/>
              <a:t> </a:t>
            </a:r>
            <a:r>
              <a:rPr lang="de-DE" dirty="0" err="1"/>
              <a:t>possible</a:t>
            </a:r>
            <a:endParaRPr lang="de-DE" dirty="0"/>
          </a:p>
          <a:p>
            <a:r>
              <a:rPr lang="de-DE" dirty="0" err="1"/>
              <a:t>Plethora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/>
              <a:t>possible</a:t>
            </a:r>
            <a:r>
              <a:rPr lang="de-DE" dirty="0"/>
              <a:t>: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elevation</a:t>
            </a:r>
            <a:r>
              <a:rPr lang="de-DE" dirty="0"/>
              <a:t>(</a:t>
            </a:r>
            <a:r>
              <a:rPr lang="de-DE" dirty="0" err="1"/>
              <a:t>basic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output</a:t>
            </a:r>
            <a:r>
              <a:rPr lang="de-DE" dirty="0"/>
              <a:t>)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slope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aspect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curvatures</a:t>
            </a:r>
            <a:br>
              <a:rPr lang="de-DE" dirty="0"/>
            </a:br>
            <a:r>
              <a:rPr lang="de-DE" dirty="0"/>
              <a:t>- </a:t>
            </a:r>
            <a:r>
              <a:rPr lang="de-DE" dirty="0" err="1"/>
              <a:t>treeseg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-&gt; Best </a:t>
            </a:r>
            <a:r>
              <a:rPr lang="de-DE" dirty="0" err="1"/>
              <a:t>interpolation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so </a:t>
            </a:r>
            <a:r>
              <a:rPr lang="de-DE" dirty="0" err="1"/>
              <a:t>far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B50DBA-F8CA-488F-AF17-7E1223C54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97CCE22-4AC4-413E-9838-46C364316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16</a:t>
            </a:fld>
            <a:endParaRPr lang="en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E4CF4B-BE7A-9247-9996-AAE8538EDAAC}"/>
              </a:ext>
            </a:extLst>
          </p:cNvPr>
          <p:cNvSpPr/>
          <p:nvPr/>
        </p:nvSpPr>
        <p:spPr>
          <a:xfrm>
            <a:off x="6096000" y="5539899"/>
            <a:ext cx="6096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DE" sz="1100" dirty="0">
                <a:solidFill>
                  <a:schemeClr val="bg1">
                    <a:lumMod val="65000"/>
                  </a:schemeClr>
                </a:solidFill>
              </a:rPr>
              <a:t>https://www.researchgate.net/profile/Domenico_Sguerso/publication/228701243/figure/fig12/AS:302005378666509@1449015101871/Sketch-of-RST-interpolation-results-with-high-low-tension-and-smoothing-equal-or-not-to.png</a:t>
            </a:r>
          </a:p>
        </p:txBody>
      </p:sp>
    </p:spTree>
    <p:extLst>
      <p:ext uri="{BB962C8B-B14F-4D97-AF65-F5344CB8AC3E}">
        <p14:creationId xmlns:p14="http://schemas.microsoft.com/office/powerpoint/2010/main" val="20328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0B986F-74B7-4C35-A29D-53A7D898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Method</a:t>
            </a:r>
            <a:r>
              <a:rPr lang="de-DE" dirty="0"/>
              <a:t> – </a:t>
            </a:r>
            <a:r>
              <a:rPr lang="de-DE" dirty="0" err="1"/>
              <a:t>Reclassification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14CDD2-0588-42E0-93C1-65CA540CA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347765" cy="4023360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EU-</a:t>
            </a:r>
            <a:r>
              <a:rPr lang="de-DE" dirty="0" err="1"/>
              <a:t>defined</a:t>
            </a:r>
            <a:r>
              <a:rPr lang="de-DE" dirty="0"/>
              <a:t> Common Air Quality Index (CAQI)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err="1"/>
              <a:t>Using</a:t>
            </a:r>
            <a:r>
              <a:rPr lang="de-DE" dirty="0"/>
              <a:t> Background Index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station</a:t>
            </a:r>
            <a:r>
              <a:rPr lang="de-DE" dirty="0"/>
              <a:t> </a:t>
            </a:r>
            <a:r>
              <a:rPr lang="de-DE" dirty="0" err="1"/>
              <a:t>position</a:t>
            </a:r>
            <a:r>
              <a:rPr lang="de-DE" dirty="0"/>
              <a:t> not </a:t>
            </a:r>
            <a:r>
              <a:rPr lang="de-DE" dirty="0" err="1"/>
              <a:t>exact</a:t>
            </a:r>
            <a:r>
              <a:rPr lang="de-DE" dirty="0"/>
              <a:t> </a:t>
            </a:r>
            <a:r>
              <a:rPr lang="de-DE" dirty="0" err="1"/>
              <a:t>enough</a:t>
            </a:r>
            <a:r>
              <a:rPr lang="de-DE" dirty="0"/>
              <a:t>.</a:t>
            </a:r>
            <a:br>
              <a:rPr lang="de-DE" dirty="0"/>
            </a:br>
            <a:br>
              <a:rPr lang="de-DE" dirty="0"/>
            </a:br>
            <a:r>
              <a:rPr lang="de-DE" dirty="0" err="1"/>
              <a:t>Method</a:t>
            </a:r>
            <a:r>
              <a:rPr lang="de-DE" dirty="0"/>
              <a:t>: </a:t>
            </a:r>
            <a:r>
              <a:rPr lang="de-DE" dirty="0" err="1"/>
              <a:t>r.reclass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B50DBA-F8CA-488F-AF17-7E1223C54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97CCE22-4AC4-413E-9838-46C364316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17</a:t>
            </a:fld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EA38BE-AC13-894B-A65A-91A085B2B992}"/>
              </a:ext>
            </a:extLst>
          </p:cNvPr>
          <p:cNvSpPr/>
          <p:nvPr/>
        </p:nvSpPr>
        <p:spPr>
          <a:xfrm>
            <a:off x="7543794" y="5846663"/>
            <a:ext cx="361188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DE" sz="1100" dirty="0">
                <a:solidFill>
                  <a:schemeClr val="bg1">
                    <a:lumMod val="65000"/>
                  </a:schemeClr>
                </a:solidFill>
              </a:rPr>
              <a:t>http://www.airqualitynow.eu/about_indices_definition.php</a:t>
            </a:r>
          </a:p>
        </p:txBody>
      </p:sp>
      <p:pic>
        <p:nvPicPr>
          <p:cNvPr id="16" name="Content Placeholder 12">
            <a:extLst>
              <a:ext uri="{FF2B5EF4-FFF2-40B4-BE49-F238E27FC236}">
                <a16:creationId xmlns:a16="http://schemas.microsoft.com/office/drawing/2014/main" id="{9C088A5D-9AF3-A443-B782-5955A147F3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593" y="1942515"/>
            <a:ext cx="5348287" cy="369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01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0B986F-74B7-4C35-A29D-53A7D898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Method</a:t>
            </a:r>
            <a:r>
              <a:rPr lang="de-DE" dirty="0"/>
              <a:t> – </a:t>
            </a:r>
            <a:r>
              <a:rPr lang="de-DE" dirty="0" err="1"/>
              <a:t>Advanced</a:t>
            </a:r>
            <a:r>
              <a:rPr lang="de-DE" dirty="0"/>
              <a:t> Raster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GeoJson</a:t>
            </a:r>
            <a:endParaRPr lang="en-DE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226E48C-E43E-8041-AB45-086D56ED4B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5174287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B50DBA-F8CA-488F-AF17-7E1223C54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97CCE22-4AC4-413E-9838-46C364316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1013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0B986F-74B7-4C35-A29D-53A7D898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Analysis – Milestones so </a:t>
            </a:r>
            <a:r>
              <a:rPr lang="de-DE" dirty="0" err="1"/>
              <a:t>far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14CDD2-0588-42E0-93C1-65CA540CA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download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ingestion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database</a:t>
            </a:r>
            <a:endParaRPr lang="de-DE" dirty="0"/>
          </a:p>
          <a:p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parsing</a:t>
            </a:r>
            <a:r>
              <a:rPr lang="de-DE" dirty="0"/>
              <a:t> and </a:t>
            </a:r>
            <a:r>
              <a:rPr lang="de-DE" dirty="0" err="1"/>
              <a:t>filtering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extreme </a:t>
            </a:r>
            <a:r>
              <a:rPr lang="de-DE" dirty="0" err="1"/>
              <a:t>values</a:t>
            </a:r>
            <a:endParaRPr lang="de-DE" dirty="0"/>
          </a:p>
          <a:p>
            <a:r>
              <a:rPr lang="de-DE" dirty="0"/>
              <a:t>Connection </a:t>
            </a:r>
            <a:r>
              <a:rPr lang="de-DE" dirty="0" err="1"/>
              <a:t>of</a:t>
            </a:r>
            <a:r>
              <a:rPr lang="de-DE" dirty="0"/>
              <a:t> GRASS GIS </a:t>
            </a:r>
            <a:r>
              <a:rPr lang="de-DE" dirty="0" err="1"/>
              <a:t>modules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database</a:t>
            </a:r>
            <a:endParaRPr lang="de-DE" dirty="0"/>
          </a:p>
          <a:p>
            <a:r>
              <a:rPr lang="de-DE" dirty="0"/>
              <a:t>Import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stations</a:t>
            </a:r>
            <a:r>
              <a:rPr lang="de-DE" dirty="0"/>
              <a:t> and </a:t>
            </a:r>
            <a:r>
              <a:rPr lang="de-DE" dirty="0" err="1"/>
              <a:t>data</a:t>
            </a:r>
            <a:r>
              <a:rPr lang="de-DE" dirty="0"/>
              <a:t> </a:t>
            </a:r>
          </a:p>
          <a:p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interpolation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air</a:t>
            </a:r>
            <a:r>
              <a:rPr lang="de-DE" dirty="0"/>
              <a:t> </a:t>
            </a:r>
            <a:r>
              <a:rPr lang="de-DE" dirty="0" err="1"/>
              <a:t>quality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raster</a:t>
            </a:r>
            <a:endParaRPr lang="de-DE" dirty="0"/>
          </a:p>
          <a:p>
            <a:r>
              <a:rPr lang="de-DE" b="1" dirty="0"/>
              <a:t>Routing </a:t>
            </a:r>
            <a:r>
              <a:rPr lang="de-DE" b="1" dirty="0" err="1"/>
              <a:t>WebApp</a:t>
            </a:r>
            <a:r>
              <a:rPr lang="de-DE" b="1" dirty="0"/>
              <a:t> </a:t>
            </a:r>
            <a:r>
              <a:rPr lang="de-DE" b="1" dirty="0" err="1"/>
              <a:t>to</a:t>
            </a:r>
            <a:r>
              <a:rPr lang="de-DE" b="1" dirty="0"/>
              <a:t> </a:t>
            </a:r>
            <a:r>
              <a:rPr lang="de-DE" b="1" dirty="0" err="1"/>
              <a:t>avoid</a:t>
            </a:r>
            <a:r>
              <a:rPr lang="de-DE" b="1" dirty="0"/>
              <a:t> </a:t>
            </a:r>
            <a:r>
              <a:rPr lang="de-DE" b="1" dirty="0" err="1"/>
              <a:t>highly</a:t>
            </a:r>
            <a:r>
              <a:rPr lang="de-DE" b="1" dirty="0"/>
              <a:t> </a:t>
            </a:r>
            <a:r>
              <a:rPr lang="de-DE" b="1" dirty="0" err="1"/>
              <a:t>polluted</a:t>
            </a:r>
            <a:r>
              <a:rPr lang="de-DE" b="1" dirty="0"/>
              <a:t> </a:t>
            </a:r>
            <a:r>
              <a:rPr lang="de-DE" b="1" dirty="0" err="1"/>
              <a:t>areas</a:t>
            </a:r>
            <a:endParaRPr lang="de-DE" b="1" dirty="0"/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B50DBA-F8CA-488F-AF17-7E1223C54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97CCE22-4AC4-413E-9838-46C364316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6620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34DAC2-8534-4870-9502-CE55E58CE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508AFBC-14A5-43FA-8C09-537E1A92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2</a:t>
            </a:fld>
            <a:endParaRPr lang="en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6191FA6-1610-4E78-BFE4-C2B54E804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237829"/>
            <a:ext cx="6023429" cy="3262063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3F1746-FF8D-4531-AFC7-0AE7DB40A16F}"/>
              </a:ext>
            </a:extLst>
          </p:cNvPr>
          <p:cNvSpPr/>
          <p:nvPr/>
        </p:nvSpPr>
        <p:spPr>
          <a:xfrm>
            <a:off x="1082855" y="5454377"/>
            <a:ext cx="38516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</a:rPr>
              <a:t>Source: </a:t>
            </a:r>
            <a:r>
              <a:rPr lang="en-DE" sz="1400" dirty="0">
                <a:solidFill>
                  <a:schemeClr val="bg1">
                    <a:lumMod val="50000"/>
                  </a:schemeClr>
                </a:solidFill>
              </a:rPr>
              <a:t>https://www.stuttgart.de/feinstaubalarm/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984BDD6-BF98-4CDA-B267-9F1E76292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970" y="1845734"/>
            <a:ext cx="4112038" cy="4023360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B60D393-F449-42B4-A91A-C729E9E5B40A}"/>
              </a:ext>
            </a:extLst>
          </p:cNvPr>
          <p:cNvSpPr/>
          <p:nvPr/>
        </p:nvSpPr>
        <p:spPr>
          <a:xfrm>
            <a:off x="6452970" y="5846338"/>
            <a:ext cx="41120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DE" sz="1400" dirty="0">
                <a:solidFill>
                  <a:schemeClr val="bg1">
                    <a:lumMod val="50000"/>
                  </a:schemeClr>
                </a:solidFill>
              </a:rPr>
              <a:t>https://www.dw.com/en/stuttgart-germanys-beijing-for-air-pollution/a-18991064</a:t>
            </a:r>
          </a:p>
        </p:txBody>
      </p:sp>
      <p:sp>
        <p:nvSpPr>
          <p:cNvPr id="16" name="Fußzeilenplatzhalter 3">
            <a:extLst>
              <a:ext uri="{FF2B5EF4-FFF2-40B4-BE49-F238E27FC236}">
                <a16:creationId xmlns:a16="http://schemas.microsoft.com/office/drawing/2014/main" id="{C806EE73-AB64-47DD-9236-A1A493E54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5487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D6D3DF-E130-4D9E-AB80-625071277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614D968-23EC-4F4A-B099-5C24DECE9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509" y="1892311"/>
            <a:ext cx="5690277" cy="4022724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5C199B2-D406-4929-B91A-8821CA8ED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20</a:t>
            </a:fld>
            <a:endParaRPr lang="en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EA9B4E4-D3CE-49E7-AEC1-DB6A7A628456}"/>
              </a:ext>
            </a:extLst>
          </p:cNvPr>
          <p:cNvSpPr txBox="1"/>
          <p:nvPr/>
        </p:nvSpPr>
        <p:spPr>
          <a:xfrm>
            <a:off x="6973122" y="2269554"/>
            <a:ext cx="438780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Method: IDW-Interpolation</a:t>
            </a:r>
          </a:p>
          <a:p>
            <a:endParaRPr lang="de-DE" dirty="0"/>
          </a:p>
          <a:p>
            <a:r>
              <a:rPr lang="de-DE" dirty="0"/>
              <a:t>Software: GRASS-GIS</a:t>
            </a:r>
          </a:p>
          <a:p>
            <a:endParaRPr lang="de-DE" dirty="0"/>
          </a:p>
          <a:p>
            <a:r>
              <a:rPr lang="de-DE" dirty="0"/>
              <a:t>Module: </a:t>
            </a:r>
            <a:r>
              <a:rPr lang="de-DE" dirty="0" err="1"/>
              <a:t>v.surf.idw</a:t>
            </a:r>
            <a:endParaRPr lang="de-DE" dirty="0"/>
          </a:p>
          <a:p>
            <a:endParaRPr lang="de-DE" dirty="0"/>
          </a:p>
          <a:p>
            <a:r>
              <a:rPr lang="de-DE" dirty="0"/>
              <a:t>Relevant Parameters: </a:t>
            </a:r>
          </a:p>
          <a:p>
            <a:endParaRPr lang="de-DE" dirty="0"/>
          </a:p>
          <a:p>
            <a:r>
              <a:rPr lang="de-DE" dirty="0"/>
              <a:t>	</a:t>
            </a:r>
            <a:r>
              <a:rPr lang="de-DE" dirty="0" err="1"/>
              <a:t>input</a:t>
            </a:r>
            <a:r>
              <a:rPr lang="de-DE" dirty="0"/>
              <a:t>: luftdaten_pm10_latest</a:t>
            </a:r>
          </a:p>
          <a:p>
            <a:r>
              <a:rPr lang="de-DE" dirty="0"/>
              <a:t>	power (</a:t>
            </a:r>
            <a:r>
              <a:rPr lang="de-DE" dirty="0" err="1"/>
              <a:t>factor</a:t>
            </a:r>
            <a:r>
              <a:rPr lang="de-DE" dirty="0"/>
              <a:t>): 2.0</a:t>
            </a:r>
          </a:p>
          <a:p>
            <a:r>
              <a:rPr lang="en-US" b="1" dirty="0"/>
              <a:t>	</a:t>
            </a:r>
            <a:r>
              <a:rPr lang="en-US" dirty="0" err="1"/>
              <a:t>npoints</a:t>
            </a:r>
            <a:r>
              <a:rPr lang="en-US" dirty="0"/>
              <a:t>=12</a:t>
            </a:r>
            <a:endParaRPr lang="de-DE" dirty="0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3C6B4A24-5451-4170-9F84-EB727F655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5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817897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D6D3DF-E130-4D9E-AB80-625071277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614D968-23EC-4F4A-B099-5C24DECE9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509" y="1892311"/>
            <a:ext cx="5690277" cy="4022724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5C199B2-D406-4929-B91A-8821CA8ED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21</a:t>
            </a:fld>
            <a:endParaRPr lang="en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EA9B4E4-D3CE-49E7-AEC1-DB6A7A628456}"/>
              </a:ext>
            </a:extLst>
          </p:cNvPr>
          <p:cNvSpPr txBox="1"/>
          <p:nvPr/>
        </p:nvSpPr>
        <p:spPr>
          <a:xfrm>
            <a:off x="6973122" y="2269554"/>
            <a:ext cx="438780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Method: B-</a:t>
            </a:r>
            <a:r>
              <a:rPr lang="de-DE" dirty="0" err="1"/>
              <a:t>Spline</a:t>
            </a:r>
            <a:r>
              <a:rPr lang="de-DE" dirty="0"/>
              <a:t>-Interpolation</a:t>
            </a:r>
          </a:p>
          <a:p>
            <a:endParaRPr lang="de-DE" dirty="0"/>
          </a:p>
          <a:p>
            <a:r>
              <a:rPr lang="de-DE" dirty="0"/>
              <a:t>Software: GRASS-GIS</a:t>
            </a:r>
          </a:p>
          <a:p>
            <a:endParaRPr lang="de-DE" dirty="0"/>
          </a:p>
          <a:p>
            <a:r>
              <a:rPr lang="de-DE" dirty="0"/>
              <a:t>Module: </a:t>
            </a:r>
            <a:r>
              <a:rPr lang="de-DE" dirty="0" err="1"/>
              <a:t>v.surf.bspline</a:t>
            </a:r>
            <a:endParaRPr lang="de-DE" dirty="0"/>
          </a:p>
          <a:p>
            <a:endParaRPr lang="de-DE" dirty="0"/>
          </a:p>
          <a:p>
            <a:r>
              <a:rPr lang="de-DE" dirty="0"/>
              <a:t>Relevant Parameters: </a:t>
            </a:r>
          </a:p>
          <a:p>
            <a:endParaRPr lang="de-DE" dirty="0"/>
          </a:p>
          <a:p>
            <a:r>
              <a:rPr lang="de-DE" dirty="0"/>
              <a:t>	</a:t>
            </a:r>
            <a:r>
              <a:rPr lang="de-DE" dirty="0" err="1"/>
              <a:t>input</a:t>
            </a:r>
            <a:r>
              <a:rPr lang="de-DE" dirty="0"/>
              <a:t>: luftdaten_pm10_latest</a:t>
            </a:r>
          </a:p>
          <a:p>
            <a:r>
              <a:rPr lang="de-DE" dirty="0"/>
              <a:t>	</a:t>
            </a:r>
            <a:r>
              <a:rPr lang="de-DE" dirty="0" err="1"/>
              <a:t>lambda_i</a:t>
            </a:r>
            <a:r>
              <a:rPr lang="de-DE" dirty="0"/>
              <a:t>=0.01</a:t>
            </a:r>
          </a:p>
          <a:p>
            <a:r>
              <a:rPr lang="de-DE" dirty="0"/>
              <a:t>	</a:t>
            </a:r>
            <a:r>
              <a:rPr lang="de-DE" dirty="0" err="1"/>
              <a:t>ns_step</a:t>
            </a:r>
            <a:r>
              <a:rPr lang="de-DE" dirty="0"/>
              <a:t>=50</a:t>
            </a:r>
          </a:p>
          <a:p>
            <a:r>
              <a:rPr lang="en-US" b="1" dirty="0"/>
              <a:t>	</a:t>
            </a:r>
            <a:r>
              <a:rPr lang="en-US" dirty="0" err="1"/>
              <a:t>ew_step</a:t>
            </a:r>
            <a:r>
              <a:rPr lang="en-US" dirty="0"/>
              <a:t>=50</a:t>
            </a:r>
            <a:endParaRPr lang="de-DE" dirty="0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3C6B4A24-5451-4170-9F84-EB727F655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5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4414134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D6D3DF-E130-4D9E-AB80-625071277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Limitations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analysis</a:t>
            </a:r>
            <a:endParaRPr lang="en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614D968-23EC-4F4A-B099-5C24DECE9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509" y="1892311"/>
            <a:ext cx="5690277" cy="4022724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5C199B2-D406-4929-B91A-8821CA8ED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22</a:t>
            </a:fld>
            <a:endParaRPr lang="en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EA9B4E4-D3CE-49E7-AEC1-DB6A7A628456}"/>
              </a:ext>
            </a:extLst>
          </p:cNvPr>
          <p:cNvSpPr txBox="1"/>
          <p:nvPr/>
        </p:nvSpPr>
        <p:spPr>
          <a:xfrm>
            <a:off x="6973122" y="2269554"/>
            <a:ext cx="438780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Method: RST-Interpolation</a:t>
            </a:r>
          </a:p>
          <a:p>
            <a:endParaRPr lang="de-DE" dirty="0"/>
          </a:p>
          <a:p>
            <a:r>
              <a:rPr lang="de-DE" dirty="0"/>
              <a:t>Software: GRASS-GIS</a:t>
            </a:r>
          </a:p>
          <a:p>
            <a:endParaRPr lang="de-DE" dirty="0"/>
          </a:p>
          <a:p>
            <a:r>
              <a:rPr lang="de-DE" dirty="0"/>
              <a:t>Module: </a:t>
            </a:r>
            <a:r>
              <a:rPr lang="de-DE" dirty="0" err="1"/>
              <a:t>v.surf.idw</a:t>
            </a:r>
            <a:endParaRPr lang="de-DE" dirty="0"/>
          </a:p>
          <a:p>
            <a:endParaRPr lang="de-DE" dirty="0"/>
          </a:p>
          <a:p>
            <a:r>
              <a:rPr lang="de-DE" dirty="0"/>
              <a:t>Relevant Parameters: </a:t>
            </a:r>
          </a:p>
          <a:p>
            <a:endParaRPr lang="de-DE" dirty="0"/>
          </a:p>
          <a:p>
            <a:r>
              <a:rPr lang="de-DE" dirty="0"/>
              <a:t>	</a:t>
            </a:r>
            <a:r>
              <a:rPr lang="de-DE" dirty="0" err="1"/>
              <a:t>input</a:t>
            </a:r>
            <a:r>
              <a:rPr lang="de-DE" dirty="0"/>
              <a:t>: luftdaten_pm10_latest</a:t>
            </a:r>
          </a:p>
          <a:p>
            <a:r>
              <a:rPr lang="de-DE" dirty="0"/>
              <a:t>	</a:t>
            </a:r>
            <a:r>
              <a:rPr lang="de-DE" dirty="0" err="1"/>
              <a:t>tension</a:t>
            </a:r>
            <a:r>
              <a:rPr lang="de-DE" dirty="0"/>
              <a:t>=40</a:t>
            </a:r>
          </a:p>
          <a:p>
            <a:r>
              <a:rPr lang="de-DE" dirty="0"/>
              <a:t>	smooth=0.5</a:t>
            </a:r>
          </a:p>
          <a:p>
            <a:r>
              <a:rPr lang="de-DE" dirty="0"/>
              <a:t>	</a:t>
            </a:r>
            <a:r>
              <a:rPr lang="de-DE" dirty="0" err="1"/>
              <a:t>segmax</a:t>
            </a:r>
            <a:r>
              <a:rPr lang="de-DE" dirty="0"/>
              <a:t>=10</a:t>
            </a:r>
          </a:p>
          <a:p>
            <a:r>
              <a:rPr lang="en-US" b="1" dirty="0"/>
              <a:t>	</a:t>
            </a:r>
            <a:r>
              <a:rPr lang="en-US" dirty="0" err="1"/>
              <a:t>npmin</a:t>
            </a:r>
            <a:r>
              <a:rPr lang="en-US" dirty="0"/>
              <a:t>=50</a:t>
            </a:r>
            <a:endParaRPr lang="de-DE" dirty="0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3C6B4A24-5451-4170-9F84-EB727F655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5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9162602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0B986F-74B7-4C35-A29D-53A7D898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</a:t>
            </a:r>
            <a:r>
              <a:rPr lang="de-DE" dirty="0" err="1"/>
              <a:t>Webapp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14CDD2-0588-42E0-93C1-65CA540CA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br>
              <a:rPr lang="de-DE" dirty="0"/>
            </a:br>
            <a:endParaRPr lang="de-DE" dirty="0"/>
          </a:p>
          <a:p>
            <a:pPr marL="0" indent="0">
              <a:buNone/>
            </a:pPr>
            <a:r>
              <a:rPr lang="de-DE" dirty="0"/>
              <a:t>  </a:t>
            </a:r>
            <a:r>
              <a:rPr lang="de-DE" dirty="0" err="1"/>
              <a:t>Vue</a:t>
            </a:r>
            <a:r>
              <a:rPr lang="de-DE" dirty="0"/>
              <a:t> </a:t>
            </a:r>
            <a:r>
              <a:rPr lang="de-DE" dirty="0" err="1"/>
              <a:t>webapp</a:t>
            </a:r>
            <a:r>
              <a:rPr lang="de-DE" dirty="0"/>
              <a:t> </a:t>
            </a:r>
            <a:r>
              <a:rPr lang="de-DE" dirty="0" err="1"/>
              <a:t>using</a:t>
            </a:r>
            <a:br>
              <a:rPr lang="de-DE" dirty="0"/>
            </a:br>
            <a:r>
              <a:rPr lang="de-DE" dirty="0"/>
              <a:t>  </a:t>
            </a:r>
          </a:p>
          <a:p>
            <a:pPr marL="0" indent="0">
              <a:buNone/>
            </a:pPr>
            <a:r>
              <a:rPr lang="de-DE" dirty="0"/>
              <a:t>  - vue2leaflet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- </a:t>
            </a:r>
            <a:r>
              <a:rPr lang="de-DE" dirty="0" err="1"/>
              <a:t>openrouteservice-js</a:t>
            </a:r>
            <a:endParaRPr lang="de-DE" dirty="0"/>
          </a:p>
          <a:p>
            <a:endParaRPr lang="de-DE" dirty="0"/>
          </a:p>
          <a:p>
            <a:r>
              <a:rPr lang="de-DE" dirty="0"/>
              <a:t>- </a:t>
            </a:r>
            <a:r>
              <a:rPr lang="de-DE" dirty="0" err="1"/>
              <a:t>category</a:t>
            </a:r>
            <a:r>
              <a:rPr lang="de-DE" dirty="0"/>
              <a:t> </a:t>
            </a:r>
            <a:r>
              <a:rPr lang="de-DE" dirty="0" err="1"/>
              <a:t>geojson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avoid</a:t>
            </a:r>
            <a:r>
              <a:rPr lang="de-DE" dirty="0"/>
              <a:t> </a:t>
            </a:r>
            <a:r>
              <a:rPr lang="de-DE" dirty="0" err="1"/>
              <a:t>polygons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B50DBA-F8CA-488F-AF17-7E1223C54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/>
            </a:br>
            <a:r>
              <a:rPr lang="en-US"/>
              <a:t>Teacher: </a:t>
            </a:r>
            <a:r>
              <a:rPr lang="en-US" dirty="0"/>
              <a:t>Christina Ludwig							 </a:t>
            </a:r>
            <a:r>
              <a:rPr lang="en-US"/>
              <a:t>	29.01.2019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97CCE22-4AC4-413E-9838-46C364316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23</a:t>
            </a:fld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716197-C8B0-A847-B7B4-A18BF8D02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415" y="2047568"/>
            <a:ext cx="4302132" cy="393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180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E69CA9-E8D2-4F79-BFAD-54039ABCB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114F6C-700E-4B2E-9E13-4E2F4DA2A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/>
              <a:t>Modelling </a:t>
            </a:r>
            <a:r>
              <a:rPr lang="de-DE" b="1" dirty="0" err="1"/>
              <a:t>air</a:t>
            </a:r>
            <a:r>
              <a:rPr lang="de-DE" b="1" dirty="0"/>
              <a:t> </a:t>
            </a:r>
            <a:r>
              <a:rPr lang="de-DE" b="1" dirty="0" err="1"/>
              <a:t>quality</a:t>
            </a:r>
            <a:r>
              <a:rPr lang="de-DE" b="1" dirty="0"/>
              <a:t> / </a:t>
            </a:r>
            <a:r>
              <a:rPr lang="de-DE" b="1" dirty="0" err="1"/>
              <a:t>pollution</a:t>
            </a:r>
            <a:r>
              <a:rPr lang="de-DE" b="1" dirty="0"/>
              <a:t> in Stuttgart</a:t>
            </a:r>
            <a:br>
              <a:rPr lang="de-DE" b="1" dirty="0"/>
            </a:br>
            <a:endParaRPr lang="de-DE" b="1" dirty="0"/>
          </a:p>
          <a:p>
            <a:r>
              <a:rPr lang="de-DE" b="1" dirty="0"/>
              <a:t>Official </a:t>
            </a:r>
            <a:r>
              <a:rPr lang="de-DE" b="1" dirty="0" err="1"/>
              <a:t>sensors</a:t>
            </a:r>
            <a:endParaRPr lang="de-DE" b="1" dirty="0"/>
          </a:p>
          <a:p>
            <a:pPr lvl="1"/>
            <a:r>
              <a:rPr lang="de-DE" dirty="0" err="1"/>
              <a:t>Sparse</a:t>
            </a:r>
            <a:r>
              <a:rPr lang="de-DE" dirty="0"/>
              <a:t> network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official</a:t>
            </a:r>
            <a:r>
              <a:rPr lang="de-DE" dirty="0"/>
              <a:t> </a:t>
            </a:r>
            <a:r>
              <a:rPr lang="de-DE" dirty="0" err="1"/>
              <a:t>sensors</a:t>
            </a:r>
            <a:r>
              <a:rPr lang="de-DE" dirty="0"/>
              <a:t> in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area</a:t>
            </a:r>
            <a:endParaRPr lang="de-DE" dirty="0"/>
          </a:p>
          <a:p>
            <a:pPr lvl="1"/>
            <a:r>
              <a:rPr lang="de-DE" dirty="0"/>
              <a:t>Modelling </a:t>
            </a:r>
            <a:r>
              <a:rPr lang="de-DE" dirty="0" err="1"/>
              <a:t>air</a:t>
            </a:r>
            <a:r>
              <a:rPr lang="de-DE" dirty="0"/>
              <a:t> </a:t>
            </a:r>
            <a:r>
              <a:rPr lang="de-DE" dirty="0" err="1"/>
              <a:t>pollution</a:t>
            </a:r>
            <a:r>
              <a:rPr lang="de-DE" dirty="0"/>
              <a:t> impossible </a:t>
            </a:r>
            <a:r>
              <a:rPr lang="de-DE" dirty="0" err="1"/>
              <a:t>without</a:t>
            </a:r>
            <a:r>
              <a:rPr lang="de-DE" dirty="0"/>
              <a:t> additional </a:t>
            </a:r>
            <a:r>
              <a:rPr lang="de-DE" dirty="0" err="1"/>
              <a:t>information</a:t>
            </a:r>
            <a:endParaRPr lang="de-DE" dirty="0"/>
          </a:p>
          <a:p>
            <a:r>
              <a:rPr lang="de-DE" b="1" dirty="0"/>
              <a:t>Luftdaten.info </a:t>
            </a:r>
            <a:r>
              <a:rPr lang="de-DE" b="1" dirty="0" err="1"/>
              <a:t>sensors</a:t>
            </a:r>
            <a:r>
              <a:rPr lang="de-DE" b="1" dirty="0"/>
              <a:t> </a:t>
            </a:r>
          </a:p>
          <a:p>
            <a:pPr lvl="1"/>
            <a:r>
              <a:rPr lang="de-DE" dirty="0" err="1"/>
              <a:t>Relatively</a:t>
            </a:r>
            <a:r>
              <a:rPr lang="de-DE" dirty="0"/>
              <a:t> large, non-</a:t>
            </a:r>
            <a:r>
              <a:rPr lang="de-DE" dirty="0" err="1"/>
              <a:t>systematic</a:t>
            </a:r>
            <a:r>
              <a:rPr lang="de-DE" dirty="0"/>
              <a:t> </a:t>
            </a:r>
            <a:r>
              <a:rPr lang="de-DE" dirty="0" err="1"/>
              <a:t>discrepancy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Luftdaten and LUBW </a:t>
            </a:r>
            <a:r>
              <a:rPr lang="de-DE" dirty="0" err="1"/>
              <a:t>sensors</a:t>
            </a:r>
            <a:r>
              <a:rPr lang="de-DE" dirty="0"/>
              <a:t> (cf. </a:t>
            </a:r>
            <a:r>
              <a:rPr lang="de-DE" cap="small" dirty="0"/>
              <a:t>LUBW 2017)</a:t>
            </a:r>
          </a:p>
          <a:p>
            <a:pPr marL="201168" lvl="1" indent="0">
              <a:buNone/>
            </a:pPr>
            <a:r>
              <a:rPr lang="de-DE" cap="small" dirty="0"/>
              <a:t>BUT</a:t>
            </a:r>
          </a:p>
          <a:p>
            <a:pPr lvl="1"/>
            <a:r>
              <a:rPr lang="de-DE" dirty="0"/>
              <a:t>Luftdaten network </a:t>
            </a:r>
            <a:r>
              <a:rPr lang="de-DE" i="1" dirty="0" err="1"/>
              <a:t>can</a:t>
            </a:r>
            <a:r>
              <a:rPr lang="de-DE" i="1" dirty="0"/>
              <a:t> </a:t>
            </a:r>
            <a:r>
              <a:rPr lang="de-DE" dirty="0"/>
              <a:t>sense </a:t>
            </a:r>
            <a:r>
              <a:rPr lang="de-DE" dirty="0" err="1"/>
              <a:t>general</a:t>
            </a:r>
            <a:r>
              <a:rPr lang="de-DE" dirty="0"/>
              <a:t> </a:t>
            </a:r>
            <a:r>
              <a:rPr lang="de-DE" dirty="0" err="1"/>
              <a:t>particulate</a:t>
            </a:r>
            <a:r>
              <a:rPr lang="de-DE" dirty="0"/>
              <a:t> matter </a:t>
            </a:r>
            <a:r>
              <a:rPr lang="de-DE" i="1" dirty="0" err="1"/>
              <a:t>trend</a:t>
            </a:r>
            <a:r>
              <a:rPr lang="de-DE" i="1" dirty="0"/>
              <a:t> </a:t>
            </a:r>
            <a:r>
              <a:rPr lang="de-DE" dirty="0"/>
              <a:t>in Stuttgart</a:t>
            </a:r>
          </a:p>
          <a:p>
            <a:pPr marL="201168" lvl="1" indent="0">
              <a:buNone/>
            </a:pPr>
            <a:r>
              <a:rPr lang="de-DE" dirty="0"/>
              <a:t>SO</a:t>
            </a:r>
          </a:p>
          <a:p>
            <a:pPr lvl="1"/>
            <a:r>
              <a:rPr lang="de-DE" dirty="0"/>
              <a:t>Citizen Science / </a:t>
            </a:r>
            <a:r>
              <a:rPr lang="de-DE" dirty="0" err="1"/>
              <a:t>Volunteered</a:t>
            </a:r>
            <a:r>
              <a:rPr lang="de-DE" dirty="0"/>
              <a:t> Geographic Information </a:t>
            </a:r>
            <a:r>
              <a:rPr lang="de-DE" dirty="0" err="1"/>
              <a:t>enriches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  <a:p>
            <a:pPr lvl="1"/>
            <a:endParaRPr lang="de-DE" dirty="0"/>
          </a:p>
          <a:p>
            <a:pPr marL="201168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pPr marL="201168" lvl="1" indent="0">
              <a:buNone/>
            </a:pP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9E9B261-5365-4E14-A54F-F4C805081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24</a:t>
            </a:fld>
            <a:endParaRPr lang="en-DE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D796A017-9D22-4286-9943-770DC0EC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5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4945492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ED0D7E-1276-41F4-AE7D-1CF16C61D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Limitations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analysis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93E090-E389-4754-AFF2-DE8CC3221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Accuracy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Luftdaten </a:t>
            </a:r>
            <a:r>
              <a:rPr lang="de-DE" dirty="0" err="1"/>
              <a:t>sensors</a:t>
            </a:r>
            <a:endParaRPr lang="de-DE" dirty="0"/>
          </a:p>
          <a:p>
            <a:pPr lvl="1"/>
            <a:r>
              <a:rPr lang="de-DE" dirty="0"/>
              <a:t>Need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filter</a:t>
            </a:r>
            <a:r>
              <a:rPr lang="de-DE" dirty="0"/>
              <a:t> extreme </a:t>
            </a:r>
            <a:r>
              <a:rPr lang="de-DE" dirty="0" err="1"/>
              <a:t>values</a:t>
            </a:r>
            <a:r>
              <a:rPr lang="de-DE" dirty="0"/>
              <a:t> (</a:t>
            </a:r>
            <a:r>
              <a:rPr lang="de-DE" dirty="0" err="1"/>
              <a:t>both</a:t>
            </a:r>
            <a:r>
              <a:rPr lang="de-DE" dirty="0"/>
              <a:t> absolute and relative) </a:t>
            </a:r>
          </a:p>
          <a:p>
            <a:pPr lvl="1"/>
            <a:r>
              <a:rPr lang="de-DE" dirty="0"/>
              <a:t>Constant </a:t>
            </a:r>
            <a:r>
              <a:rPr lang="de-DE" dirty="0" err="1"/>
              <a:t>discrepancy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official</a:t>
            </a:r>
            <a:r>
              <a:rPr lang="de-DE" dirty="0"/>
              <a:t> </a:t>
            </a:r>
            <a:r>
              <a:rPr lang="de-DE" dirty="0" err="1"/>
              <a:t>measurements</a:t>
            </a:r>
            <a:endParaRPr lang="de-DE" dirty="0"/>
          </a:p>
          <a:p>
            <a:pPr marL="201168" lvl="1" indent="0">
              <a:buNone/>
            </a:pPr>
            <a:endParaRPr lang="de-DE" dirty="0"/>
          </a:p>
          <a:p>
            <a:r>
              <a:rPr lang="de-DE" dirty="0"/>
              <a:t>Interpolation </a:t>
            </a:r>
            <a:r>
              <a:rPr lang="de-DE" dirty="0" err="1"/>
              <a:t>parameters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„</a:t>
            </a:r>
            <a:r>
              <a:rPr lang="de-DE" dirty="0" err="1"/>
              <a:t>best</a:t>
            </a:r>
            <a:r>
              <a:rPr lang="de-DE" dirty="0"/>
              <a:t> fit“</a:t>
            </a:r>
          </a:p>
          <a:p>
            <a:pPr lvl="1"/>
            <a:r>
              <a:rPr lang="de-DE" dirty="0" err="1"/>
              <a:t>No</a:t>
            </a:r>
            <a:r>
              <a:rPr lang="de-DE" dirty="0"/>
              <a:t> ‚</a:t>
            </a:r>
            <a:r>
              <a:rPr lang="de-DE" dirty="0" err="1"/>
              <a:t>correct</a:t>
            </a:r>
            <a:r>
              <a:rPr lang="de-DE" dirty="0"/>
              <a:t>‘ </a:t>
            </a:r>
            <a:r>
              <a:rPr lang="de-DE" dirty="0" err="1"/>
              <a:t>solution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pollution</a:t>
            </a:r>
            <a:r>
              <a:rPr lang="de-DE" dirty="0"/>
              <a:t> </a:t>
            </a:r>
            <a:r>
              <a:rPr lang="de-DE" dirty="0" err="1"/>
              <a:t>rasters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sensors</a:t>
            </a:r>
            <a:endParaRPr lang="de-DE" dirty="0"/>
          </a:p>
          <a:p>
            <a:pPr marL="201168" lvl="1" indent="0">
              <a:buNone/>
            </a:pPr>
            <a:endParaRPr lang="de-DE" dirty="0"/>
          </a:p>
          <a:p>
            <a:r>
              <a:rPr lang="de-DE" dirty="0"/>
              <a:t>Small </a:t>
            </a: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study</a:t>
            </a:r>
            <a:r>
              <a:rPr lang="de-DE" dirty="0"/>
              <a:t> </a:t>
            </a:r>
            <a:r>
              <a:rPr lang="de-DE" dirty="0" err="1"/>
              <a:t>area</a:t>
            </a:r>
            <a:endParaRPr lang="de-DE" dirty="0"/>
          </a:p>
          <a:p>
            <a:pPr lvl="1"/>
            <a:r>
              <a:rPr lang="de-DE" dirty="0"/>
              <a:t>Large </a:t>
            </a:r>
            <a:r>
              <a:rPr lang="de-DE" dirty="0" err="1"/>
              <a:t>effects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additional </a:t>
            </a:r>
            <a:r>
              <a:rPr lang="de-DE" dirty="0" err="1"/>
              <a:t>factors</a:t>
            </a:r>
            <a:r>
              <a:rPr lang="de-DE" dirty="0"/>
              <a:t>, </a:t>
            </a:r>
            <a:r>
              <a:rPr lang="de-DE" dirty="0" err="1"/>
              <a:t>i.e</a:t>
            </a:r>
            <a:r>
              <a:rPr lang="de-DE" dirty="0"/>
              <a:t> </a:t>
            </a:r>
            <a:r>
              <a:rPr lang="de-DE" dirty="0" err="1"/>
              <a:t>atmospheric</a:t>
            </a:r>
            <a:r>
              <a:rPr lang="de-DE" dirty="0"/>
              <a:t> </a:t>
            </a:r>
            <a:r>
              <a:rPr lang="de-DE" dirty="0" err="1"/>
              <a:t>conditions</a:t>
            </a:r>
            <a:r>
              <a:rPr lang="de-DE" dirty="0"/>
              <a:t> (wind / </a:t>
            </a:r>
            <a:r>
              <a:rPr lang="de-DE" dirty="0" err="1"/>
              <a:t>precipitation</a:t>
            </a:r>
            <a:r>
              <a:rPr lang="de-DE" dirty="0"/>
              <a:t>) / </a:t>
            </a:r>
          </a:p>
          <a:p>
            <a:pPr marL="201168" lvl="1" indent="0">
              <a:buNone/>
            </a:pPr>
            <a:r>
              <a:rPr lang="de-DE" dirty="0"/>
              <a:t>    </a:t>
            </a:r>
            <a:r>
              <a:rPr lang="de-DE" dirty="0" err="1"/>
              <a:t>land</a:t>
            </a:r>
            <a:r>
              <a:rPr lang="de-DE" dirty="0"/>
              <a:t> </a:t>
            </a:r>
            <a:r>
              <a:rPr lang="de-DE" dirty="0" err="1"/>
              <a:t>cover</a:t>
            </a:r>
            <a:r>
              <a:rPr lang="de-DE" dirty="0"/>
              <a:t> (</a:t>
            </a:r>
            <a:r>
              <a:rPr lang="de-DE" dirty="0" err="1"/>
              <a:t>buildings</a:t>
            </a:r>
            <a:r>
              <a:rPr lang="de-DE" dirty="0"/>
              <a:t> / </a:t>
            </a:r>
            <a:r>
              <a:rPr lang="de-DE" dirty="0" err="1"/>
              <a:t>parks</a:t>
            </a:r>
            <a:r>
              <a:rPr lang="de-DE" dirty="0"/>
              <a:t>)</a:t>
            </a:r>
          </a:p>
          <a:p>
            <a:pPr marL="201168" lvl="1" indent="0">
              <a:buNone/>
            </a:pPr>
            <a:endParaRPr lang="de-DE" dirty="0"/>
          </a:p>
          <a:p>
            <a:pPr marL="201168" lvl="1" indent="0">
              <a:buNone/>
            </a:pPr>
            <a:r>
              <a:rPr lang="de-DE" dirty="0"/>
              <a:t>Short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sensing</a:t>
            </a:r>
            <a:r>
              <a:rPr lang="de-DE" dirty="0"/>
              <a:t> time so </a:t>
            </a:r>
            <a:r>
              <a:rPr lang="de-DE" dirty="0" err="1"/>
              <a:t>far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8CA6FEB-BDF5-4146-9132-CE7856812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25</a:t>
            </a:fld>
            <a:endParaRPr lang="en-DE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B720173F-2071-4F06-97B1-6270805C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5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033456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D6D3DF-E130-4D9E-AB80-625071277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Limitations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analysis</a:t>
            </a:r>
            <a:endParaRPr lang="en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614D968-23EC-4F4A-B099-5C24DECE9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508" y="1892311"/>
            <a:ext cx="5690279" cy="4022724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5C199B2-D406-4929-B91A-8821CA8ED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26</a:t>
            </a:fld>
            <a:endParaRPr lang="en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EA9B4E4-D3CE-49E7-AEC1-DB6A7A628456}"/>
              </a:ext>
            </a:extLst>
          </p:cNvPr>
          <p:cNvSpPr txBox="1"/>
          <p:nvPr/>
        </p:nvSpPr>
        <p:spPr>
          <a:xfrm>
            <a:off x="6973122" y="2269554"/>
            <a:ext cx="438780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Method: RST-Interpolation</a:t>
            </a:r>
          </a:p>
          <a:p>
            <a:endParaRPr lang="de-DE" dirty="0"/>
          </a:p>
          <a:p>
            <a:r>
              <a:rPr lang="de-DE" dirty="0"/>
              <a:t>Software: GRASS-GIS</a:t>
            </a:r>
          </a:p>
          <a:p>
            <a:endParaRPr lang="de-DE" dirty="0"/>
          </a:p>
          <a:p>
            <a:r>
              <a:rPr lang="de-DE" dirty="0"/>
              <a:t>Module: </a:t>
            </a:r>
            <a:r>
              <a:rPr lang="de-DE" dirty="0" err="1"/>
              <a:t>v.surf.rst</a:t>
            </a:r>
            <a:endParaRPr lang="de-DE" dirty="0"/>
          </a:p>
          <a:p>
            <a:endParaRPr lang="de-DE" dirty="0"/>
          </a:p>
          <a:p>
            <a:r>
              <a:rPr lang="de-DE" dirty="0"/>
              <a:t>Relevant Parameters: </a:t>
            </a:r>
          </a:p>
          <a:p>
            <a:endParaRPr lang="de-DE" dirty="0"/>
          </a:p>
          <a:p>
            <a:r>
              <a:rPr lang="de-DE" dirty="0"/>
              <a:t>	</a:t>
            </a:r>
            <a:r>
              <a:rPr lang="de-DE" dirty="0" err="1"/>
              <a:t>input</a:t>
            </a:r>
            <a:r>
              <a:rPr lang="de-DE" dirty="0"/>
              <a:t>: luftdaten_pm10_latest</a:t>
            </a:r>
          </a:p>
          <a:p>
            <a:r>
              <a:rPr lang="de-DE" dirty="0"/>
              <a:t>	power (</a:t>
            </a:r>
            <a:r>
              <a:rPr lang="de-DE" dirty="0" err="1"/>
              <a:t>factor</a:t>
            </a:r>
            <a:r>
              <a:rPr lang="de-DE" dirty="0"/>
              <a:t>): 2.0</a:t>
            </a:r>
          </a:p>
          <a:p>
            <a:r>
              <a:rPr lang="en-US" b="1" dirty="0"/>
              <a:t>	</a:t>
            </a:r>
            <a:r>
              <a:rPr lang="en-US" dirty="0" err="1"/>
              <a:t>npoints</a:t>
            </a:r>
            <a:r>
              <a:rPr lang="en-US" dirty="0"/>
              <a:t>=12</a:t>
            </a:r>
            <a:endParaRPr lang="de-DE" dirty="0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3C6B4A24-5451-4170-9F84-EB727F655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5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957652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282CB8-7EA7-4E07-8047-7F80335FA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Recommended </a:t>
            </a:r>
            <a:r>
              <a:rPr lang="de-DE" dirty="0" err="1"/>
              <a:t>literature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F78D362-F6C6-4BD3-AD92-E9E63DE4C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small" dirty="0"/>
              <a:t>Briggs, D. et al. </a:t>
            </a:r>
            <a:r>
              <a:rPr lang="en-US" dirty="0"/>
              <a:t>(1997) Mapping urban air pollution using GIS: a regression-based approach, International Journal of Geographical Information Science, 11 (7), 699-718.</a:t>
            </a:r>
          </a:p>
          <a:p>
            <a:endParaRPr lang="en-US" dirty="0"/>
          </a:p>
          <a:p>
            <a:pPr fontAlgn="base"/>
            <a:r>
              <a:rPr lang="de-DE" cap="small" dirty="0"/>
              <a:t>Li, L. Zhou, W. Tong, W</a:t>
            </a:r>
            <a:r>
              <a:rPr lang="de-DE" dirty="0"/>
              <a:t>. (2019): </a:t>
            </a:r>
            <a:r>
              <a:rPr lang="en-US" dirty="0"/>
              <a:t>Spatiotemporal Analysis of Air Pollution and Its Application in Public Health. Amsterdam, Oxford, Cambridge: Elsevier. 328 p. </a:t>
            </a:r>
          </a:p>
          <a:p>
            <a:pPr fontAlgn="base"/>
            <a:endParaRPr lang="en-US" dirty="0"/>
          </a:p>
          <a:p>
            <a:r>
              <a:rPr lang="en-US" dirty="0"/>
              <a:t>LUBW (2017): </a:t>
            </a:r>
            <a:r>
              <a:rPr lang="en-US" dirty="0" err="1"/>
              <a:t>Messungen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dem </a:t>
            </a:r>
            <a:r>
              <a:rPr lang="en-US" dirty="0" err="1"/>
              <a:t>Feinstaubsensor</a:t>
            </a:r>
            <a:r>
              <a:rPr lang="en-US" dirty="0"/>
              <a:t> SDS01. Ein </a:t>
            </a:r>
            <a:r>
              <a:rPr lang="en-US" dirty="0" err="1"/>
              <a:t>Vergleich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eignungsgeprüften</a:t>
            </a:r>
            <a:r>
              <a:rPr lang="en-US" dirty="0"/>
              <a:t> </a:t>
            </a:r>
            <a:r>
              <a:rPr lang="en-US" dirty="0" err="1"/>
              <a:t>Feinstaubanalysator</a:t>
            </a:r>
            <a:r>
              <a:rPr lang="en-US" dirty="0"/>
              <a:t>. Online source: </a:t>
            </a:r>
            <a:r>
              <a:rPr lang="en-US" sz="1900" dirty="0"/>
              <a:t>https://pudi.lubw.de/detailseite/-/publication/90536-Ein_Vergleich_mit_einem_eignungsgepr%C3%BCften_Feinstaubanalysator.pdf</a:t>
            </a:r>
          </a:p>
          <a:p>
            <a:endParaRPr lang="en-US" sz="1900" dirty="0"/>
          </a:p>
          <a:p>
            <a:r>
              <a:rPr lang="en-US" cap="small" dirty="0" err="1"/>
              <a:t>Matějíček</a:t>
            </a:r>
            <a:r>
              <a:rPr lang="en-US" cap="small" dirty="0"/>
              <a:t> et al. </a:t>
            </a:r>
            <a:r>
              <a:rPr lang="en-US" dirty="0"/>
              <a:t>(2006): A GIS-based approach to </a:t>
            </a:r>
            <a:r>
              <a:rPr lang="en-US" dirty="0" err="1"/>
              <a:t>spatio</a:t>
            </a:r>
            <a:r>
              <a:rPr lang="en-US" dirty="0"/>
              <a:t>-temporal analysis of environmental pollution in urban areas: A case study of Prague's environment extended by LIDAR data. In: Ecological Modelling. 199 (3), 261-277.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2BB6957-915A-41C6-860B-4974A31CF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27</a:t>
            </a:fld>
            <a:endParaRPr lang="en-DE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B930CB97-0430-456C-B62F-EDD2F3D07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5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79780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33D79B-7338-48AF-8E8A-13D807824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C635B5-85D5-4B17-8F20-465BB1785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3</a:t>
            </a:fld>
            <a:endParaRPr lang="en-DE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43EC6896-7E08-483E-A46A-D2C36DE49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9" name="Inhaltsplatzhalter 6">
            <a:extLst>
              <a:ext uri="{FF2B5EF4-FFF2-40B4-BE49-F238E27FC236}">
                <a16:creationId xmlns:a16="http://schemas.microsoft.com/office/drawing/2014/main" id="{7B939488-3DB5-4AE7-BFFB-80EBB59A7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1067" y="2689086"/>
            <a:ext cx="3647482" cy="2355666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4B2FD49-8621-45C7-A79B-DEB2F2D5CE31}"/>
              </a:ext>
            </a:extLst>
          </p:cNvPr>
          <p:cNvGrpSpPr/>
          <p:nvPr/>
        </p:nvGrpSpPr>
        <p:grpSpPr>
          <a:xfrm>
            <a:off x="1036320" y="2268149"/>
            <a:ext cx="6457616" cy="3477834"/>
            <a:chOff x="846274" y="2268149"/>
            <a:chExt cx="6647662" cy="3477834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FBB45EBF-81D7-4930-AE84-AEC190E137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8311" y="2268149"/>
              <a:ext cx="6555625" cy="3197540"/>
            </a:xfrm>
            <a:prstGeom prst="rect">
              <a:avLst/>
            </a:prstGeom>
          </p:spPr>
        </p:pic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03E8BA4F-FE76-4330-A5F3-6DA6EADB462C}"/>
                </a:ext>
              </a:extLst>
            </p:cNvPr>
            <p:cNvSpPr/>
            <p:nvPr/>
          </p:nvSpPr>
          <p:spPr>
            <a:xfrm>
              <a:off x="846274" y="5376651"/>
              <a:ext cx="42961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>
                      <a:lumMod val="50000"/>
                    </a:schemeClr>
                  </a:solidFill>
                </a:rPr>
                <a:t>Source: </a:t>
              </a:r>
              <a:r>
                <a:rPr lang="en-DE" dirty="0">
                  <a:solidFill>
                    <a:schemeClr val="bg1">
                      <a:lumMod val="50000"/>
                    </a:schemeClr>
                  </a:solidFill>
                </a:rPr>
                <a:t>https://luftdaten.info/en/home-en/</a:t>
              </a:r>
            </a:p>
          </p:txBody>
        </p:sp>
      </p:grpSp>
      <p:sp>
        <p:nvSpPr>
          <p:cNvPr id="13" name="Titel 1">
            <a:extLst>
              <a:ext uri="{FF2B5EF4-FFF2-40B4-BE49-F238E27FC236}">
                <a16:creationId xmlns:a16="http://schemas.microsoft.com/office/drawing/2014/main" id="{B1969557-33E8-4469-BB12-53F1105A03CC}"/>
              </a:ext>
            </a:extLst>
          </p:cNvPr>
          <p:cNvSpPr txBox="1">
            <a:spLocks/>
          </p:cNvSpPr>
          <p:nvPr/>
        </p:nvSpPr>
        <p:spPr>
          <a:xfrm>
            <a:off x="1090149" y="26352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DE"/>
          </a:p>
        </p:txBody>
      </p:sp>
      <p:sp>
        <p:nvSpPr>
          <p:cNvPr id="14" name="Fußzeilenplatzhalter 3">
            <a:extLst>
              <a:ext uri="{FF2B5EF4-FFF2-40B4-BE49-F238E27FC236}">
                <a16:creationId xmlns:a16="http://schemas.microsoft.com/office/drawing/2014/main" id="{147AE6F8-B4AD-4D53-A5F9-75F8ECEA9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65061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08F569-2CE0-4BDB-B35C-9566C85BA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9C0835-81F6-49E2-BEEE-3E8B4FE16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tabLst>
                <a:tab pos="1792288" algn="l"/>
              </a:tabLst>
            </a:pPr>
            <a:r>
              <a:rPr lang="de-DE" b="1" dirty="0" err="1"/>
              <a:t>Particulate</a:t>
            </a:r>
            <a:r>
              <a:rPr lang="de-DE" b="1" dirty="0"/>
              <a:t> Matter (PM)</a:t>
            </a:r>
            <a:br>
              <a:rPr lang="de-DE" b="1" dirty="0"/>
            </a:br>
            <a:br>
              <a:rPr lang="de-DE" b="1" dirty="0"/>
            </a:br>
            <a:r>
              <a:rPr lang="de-DE" b="1" dirty="0"/>
              <a:t>  </a:t>
            </a:r>
            <a:r>
              <a:rPr lang="de-DE" b="1" dirty="0" err="1"/>
              <a:t>Defintion</a:t>
            </a:r>
            <a:r>
              <a:rPr lang="de-DE" b="1" dirty="0"/>
              <a:t>: 	</a:t>
            </a:r>
            <a:r>
              <a:rPr lang="de-DE" dirty="0"/>
              <a:t>Solid and liquid </a:t>
            </a:r>
            <a:r>
              <a:rPr lang="de-DE" dirty="0" err="1"/>
              <a:t>airborne</a:t>
            </a:r>
            <a:r>
              <a:rPr lang="de-DE" dirty="0"/>
              <a:t> </a:t>
            </a:r>
            <a:r>
              <a:rPr lang="de-DE" dirty="0" err="1"/>
              <a:t>particles</a:t>
            </a:r>
            <a:r>
              <a:rPr lang="de-DE" dirty="0"/>
              <a:t> </a:t>
            </a:r>
            <a:r>
              <a:rPr lang="de-DE" dirty="0" err="1"/>
              <a:t>under</a:t>
            </a:r>
            <a:r>
              <a:rPr lang="de-DE" dirty="0"/>
              <a:t> 10/2.5µm </a:t>
            </a:r>
            <a:r>
              <a:rPr lang="de-DE" dirty="0" err="1"/>
              <a:t>diameter</a:t>
            </a:r>
            <a:r>
              <a:rPr lang="de-DE" dirty="0"/>
              <a:t> (PM10/PM25)</a:t>
            </a:r>
          </a:p>
          <a:p>
            <a:pPr marL="201168" lvl="1" indent="0">
              <a:buNone/>
              <a:tabLst>
                <a:tab pos="1792288" algn="l"/>
              </a:tabLst>
            </a:pPr>
            <a:r>
              <a:rPr lang="de-DE" b="1" dirty="0"/>
              <a:t>Health </a:t>
            </a:r>
            <a:r>
              <a:rPr lang="de-DE" b="1" dirty="0" err="1"/>
              <a:t>hazards</a:t>
            </a:r>
            <a:r>
              <a:rPr lang="de-DE" b="1" dirty="0"/>
              <a:t>:	</a:t>
            </a:r>
            <a:r>
              <a:rPr lang="de-DE" dirty="0"/>
              <a:t>Short </a:t>
            </a:r>
            <a:r>
              <a:rPr lang="de-DE" dirty="0" err="1"/>
              <a:t>term</a:t>
            </a:r>
            <a:r>
              <a:rPr lang="de-DE" dirty="0"/>
              <a:t> </a:t>
            </a:r>
            <a:r>
              <a:rPr lang="de-DE" dirty="0" err="1"/>
              <a:t>irritation</a:t>
            </a:r>
            <a:r>
              <a:rPr lang="de-DE" dirty="0"/>
              <a:t>/ </a:t>
            </a:r>
            <a:r>
              <a:rPr lang="de-DE" dirty="0" err="1"/>
              <a:t>inflammation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respiratory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, </a:t>
            </a:r>
            <a:r>
              <a:rPr lang="de-DE" dirty="0" err="1"/>
              <a:t>allergic</a:t>
            </a:r>
            <a:r>
              <a:rPr lang="de-DE" dirty="0"/>
              <a:t> </a:t>
            </a:r>
            <a:r>
              <a:rPr lang="de-DE" dirty="0" err="1"/>
              <a:t>reactions</a:t>
            </a:r>
            <a:r>
              <a:rPr lang="de-DE" dirty="0"/>
              <a:t>,  </a:t>
            </a:r>
            <a:r>
              <a:rPr lang="de-DE" dirty="0" err="1"/>
              <a:t>asthma</a:t>
            </a:r>
            <a:endParaRPr lang="de-DE" dirty="0"/>
          </a:p>
          <a:p>
            <a:pPr marL="201168" lvl="1" indent="0">
              <a:buNone/>
              <a:tabLst>
                <a:tab pos="1792288" algn="l"/>
              </a:tabLst>
            </a:pPr>
            <a:r>
              <a:rPr lang="de-DE" dirty="0"/>
              <a:t>	Long-term </a:t>
            </a:r>
            <a:r>
              <a:rPr lang="de-DE" dirty="0" err="1"/>
              <a:t>increase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cardiovascular</a:t>
            </a:r>
            <a:r>
              <a:rPr lang="de-DE" dirty="0"/>
              <a:t>, </a:t>
            </a:r>
            <a:r>
              <a:rPr lang="de-DE" dirty="0" err="1"/>
              <a:t>respiratory</a:t>
            </a:r>
            <a:r>
              <a:rPr lang="de-DE" dirty="0"/>
              <a:t> </a:t>
            </a:r>
            <a:r>
              <a:rPr lang="de-DE" dirty="0" err="1"/>
              <a:t>diseases</a:t>
            </a:r>
            <a:endParaRPr lang="de-DE" dirty="0"/>
          </a:p>
          <a:p>
            <a:pPr marL="201168" lvl="1" indent="0">
              <a:buNone/>
              <a:tabLst>
                <a:tab pos="1792288" algn="l"/>
              </a:tabLst>
            </a:pPr>
            <a:br>
              <a:rPr lang="de-DE" b="1" dirty="0"/>
            </a:br>
            <a:r>
              <a:rPr lang="de-DE" b="1" dirty="0"/>
              <a:t>Sources:  	</a:t>
            </a:r>
            <a:r>
              <a:rPr lang="de-DE" dirty="0"/>
              <a:t>Industrial </a:t>
            </a:r>
            <a:r>
              <a:rPr lang="de-DE" dirty="0" err="1"/>
              <a:t>processes</a:t>
            </a:r>
            <a:r>
              <a:rPr lang="de-DE" dirty="0"/>
              <a:t>, </a:t>
            </a:r>
            <a:r>
              <a:rPr lang="de-DE" dirty="0" err="1"/>
              <a:t>Heating</a:t>
            </a:r>
            <a:r>
              <a:rPr lang="de-DE" dirty="0"/>
              <a:t>, Traffic </a:t>
            </a:r>
          </a:p>
          <a:p>
            <a:r>
              <a:rPr lang="de-DE" b="1" u="sng" dirty="0"/>
              <a:t>Stuttgart: </a:t>
            </a:r>
            <a:br>
              <a:rPr lang="de-DE" b="1" dirty="0"/>
            </a:br>
            <a:endParaRPr lang="de-DE" b="1" dirty="0"/>
          </a:p>
          <a:p>
            <a:pPr marL="201168" lvl="1" indent="0">
              <a:buNone/>
            </a:pPr>
            <a:r>
              <a:rPr lang="de-DE" b="1" dirty="0"/>
              <a:t>Problem (1): </a:t>
            </a:r>
            <a:r>
              <a:rPr lang="de-DE" dirty="0" err="1"/>
              <a:t>Concentration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PM </a:t>
            </a:r>
            <a:r>
              <a:rPr lang="de-DE" dirty="0" err="1"/>
              <a:t>exceeding</a:t>
            </a:r>
            <a:r>
              <a:rPr lang="de-DE" dirty="0"/>
              <a:t> German/ European </a:t>
            </a:r>
            <a:r>
              <a:rPr lang="de-DE" dirty="0" err="1"/>
              <a:t>limits</a:t>
            </a:r>
            <a:r>
              <a:rPr lang="de-DE" dirty="0"/>
              <a:t> in </a:t>
            </a:r>
            <a:r>
              <a:rPr lang="de-DE" dirty="0" err="1"/>
              <a:t>recent</a:t>
            </a:r>
            <a:r>
              <a:rPr lang="de-DE" dirty="0"/>
              <a:t> </a:t>
            </a:r>
          </a:p>
          <a:p>
            <a:pPr marL="201168" lvl="1" indent="0">
              <a:buNone/>
              <a:tabLst>
                <a:tab pos="1436688" algn="l"/>
              </a:tabLst>
            </a:pPr>
            <a:r>
              <a:rPr lang="de-DE" b="1" dirty="0" err="1"/>
              <a:t>Reaction</a:t>
            </a:r>
            <a:r>
              <a:rPr lang="de-DE" b="1" dirty="0"/>
              <a:t>: 	</a:t>
            </a:r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„Feinstaubalarm“ –  </a:t>
            </a:r>
            <a:r>
              <a:rPr lang="de-DE" dirty="0" err="1"/>
              <a:t>plea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public</a:t>
            </a:r>
            <a:r>
              <a:rPr lang="de-DE" dirty="0"/>
              <a:t> </a:t>
            </a:r>
            <a:r>
              <a:rPr lang="de-DE" dirty="0" err="1"/>
              <a:t>transport</a:t>
            </a:r>
            <a:r>
              <a:rPr lang="de-DE" dirty="0"/>
              <a:t>, </a:t>
            </a:r>
            <a:r>
              <a:rPr lang="de-DE" dirty="0" err="1"/>
              <a:t>ban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‚</a:t>
            </a:r>
            <a:r>
              <a:rPr lang="de-DE" dirty="0" err="1"/>
              <a:t>comfort</a:t>
            </a:r>
            <a:r>
              <a:rPr lang="de-DE" dirty="0"/>
              <a:t> </a:t>
            </a:r>
            <a:r>
              <a:rPr lang="de-DE" dirty="0" err="1"/>
              <a:t>heating</a:t>
            </a:r>
            <a:r>
              <a:rPr lang="de-DE" dirty="0"/>
              <a:t>‘</a:t>
            </a:r>
          </a:p>
          <a:p>
            <a:pPr marL="201168" lvl="1" indent="0">
              <a:buNone/>
            </a:pPr>
            <a:r>
              <a:rPr lang="de-DE" b="1" dirty="0"/>
              <a:t>Problem (2)</a:t>
            </a:r>
            <a:r>
              <a:rPr lang="de-DE" dirty="0"/>
              <a:t>: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PM </a:t>
            </a:r>
            <a:r>
              <a:rPr lang="de-DE" dirty="0" err="1"/>
              <a:t>sensors</a:t>
            </a:r>
            <a:r>
              <a:rPr lang="de-DE" dirty="0"/>
              <a:t> – 3 </a:t>
            </a:r>
            <a:r>
              <a:rPr lang="de-DE" dirty="0" err="1"/>
              <a:t>sensors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Landesanstalt für Umwelt Baden-Württemberg (LUBW)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0842413-4CEF-408E-9C52-AFF34CAF7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4</a:t>
            </a:fld>
            <a:endParaRPr lang="en-DE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6562E121-74A1-46F5-A147-EB5EE0706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83320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B62297-1065-4774-8A62-F68325FD6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Scientific </a:t>
            </a:r>
            <a:r>
              <a:rPr lang="de-DE" dirty="0" err="1"/>
              <a:t>goal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D709BE-84AA-494C-A635-E8BB0AF7F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lang="de-DE" sz="2800" b="1" dirty="0"/>
              <a:t>(</a:t>
            </a:r>
            <a:r>
              <a:rPr lang="de-DE" sz="2800" b="1" dirty="0" err="1"/>
              <a:t>How</a:t>
            </a:r>
            <a:r>
              <a:rPr lang="de-DE" sz="2800" b="1" dirty="0"/>
              <a:t>) </a:t>
            </a:r>
            <a:r>
              <a:rPr lang="de-DE" sz="2800" b="1" dirty="0" err="1"/>
              <a:t>can</a:t>
            </a:r>
            <a:r>
              <a:rPr lang="de-DE" sz="2800" b="1" dirty="0"/>
              <a:t> </a:t>
            </a:r>
            <a:r>
              <a:rPr lang="de-DE" sz="2800" b="1" dirty="0" err="1"/>
              <a:t>we</a:t>
            </a:r>
            <a:r>
              <a:rPr lang="de-DE" sz="2800" b="1" dirty="0"/>
              <a:t> </a:t>
            </a:r>
            <a:r>
              <a:rPr lang="de-DE" sz="2800" b="1" dirty="0" err="1"/>
              <a:t>analyze</a:t>
            </a:r>
            <a:r>
              <a:rPr lang="de-DE" sz="2800" b="1" dirty="0"/>
              <a:t> </a:t>
            </a:r>
            <a:r>
              <a:rPr lang="de-DE" sz="2800" b="1" dirty="0" err="1"/>
              <a:t>the</a:t>
            </a:r>
            <a:r>
              <a:rPr lang="de-DE" sz="2800" b="1" dirty="0"/>
              <a:t> </a:t>
            </a:r>
            <a:r>
              <a:rPr lang="de-DE" sz="2800" b="1" dirty="0" err="1"/>
              <a:t>particulate</a:t>
            </a:r>
            <a:r>
              <a:rPr lang="de-DE" sz="2800" b="1" dirty="0"/>
              <a:t> matter </a:t>
            </a:r>
            <a:r>
              <a:rPr lang="de-DE" sz="2800" b="1" dirty="0" err="1"/>
              <a:t>concentration</a:t>
            </a:r>
            <a:r>
              <a:rPr lang="de-DE" sz="2800" b="1" dirty="0"/>
              <a:t> </a:t>
            </a:r>
          </a:p>
          <a:p>
            <a:pPr lvl="1">
              <a:lnSpc>
                <a:spcPct val="150000"/>
              </a:lnSpc>
            </a:pPr>
            <a:r>
              <a:rPr lang="de-DE" sz="2600" dirty="0"/>
              <a:t>in </a:t>
            </a:r>
            <a:r>
              <a:rPr lang="de-DE" sz="2600" dirty="0" err="1"/>
              <a:t>the</a:t>
            </a:r>
            <a:r>
              <a:rPr lang="de-DE" sz="2600" dirty="0"/>
              <a:t> </a:t>
            </a:r>
            <a:r>
              <a:rPr lang="de-DE" sz="2600" dirty="0" err="1"/>
              <a:t>city</a:t>
            </a:r>
            <a:r>
              <a:rPr lang="de-DE" sz="2600" dirty="0"/>
              <a:t> </a:t>
            </a:r>
            <a:r>
              <a:rPr lang="de-DE" sz="2600" dirty="0" err="1"/>
              <a:t>of</a:t>
            </a:r>
            <a:r>
              <a:rPr lang="de-DE" sz="2600" dirty="0"/>
              <a:t> Stuttgart </a:t>
            </a:r>
          </a:p>
          <a:p>
            <a:pPr lvl="1">
              <a:lnSpc>
                <a:spcPct val="150000"/>
              </a:lnSpc>
            </a:pPr>
            <a:r>
              <a:rPr lang="de-DE" sz="2400" dirty="0" err="1"/>
              <a:t>based</a:t>
            </a:r>
            <a:r>
              <a:rPr lang="de-DE" sz="2400" dirty="0"/>
              <a:t> on  </a:t>
            </a:r>
            <a:r>
              <a:rPr lang="de-DE" sz="2400" dirty="0" err="1"/>
              <a:t>Volunteered</a:t>
            </a:r>
            <a:r>
              <a:rPr lang="de-DE" sz="2400" dirty="0"/>
              <a:t> Geographic Information (VGI)</a:t>
            </a:r>
          </a:p>
          <a:p>
            <a:pPr lvl="1">
              <a:lnSpc>
                <a:spcPct val="150000"/>
              </a:lnSpc>
            </a:pPr>
            <a:r>
              <a:rPr lang="de-DE" sz="2400" dirty="0" err="1"/>
              <a:t>using</a:t>
            </a:r>
            <a:r>
              <a:rPr lang="de-DE" sz="2400" dirty="0"/>
              <a:t> Free and Open Source Geographic Information Systems (FOSSGIS)</a:t>
            </a:r>
          </a:p>
          <a:p>
            <a:pPr lvl="1">
              <a:lnSpc>
                <a:spcPct val="150000"/>
              </a:lnSpc>
            </a:pPr>
            <a:r>
              <a:rPr lang="de-DE" sz="2400" dirty="0"/>
              <a:t>in an </a:t>
            </a:r>
            <a:r>
              <a:rPr lang="de-DE" sz="2400" dirty="0" err="1"/>
              <a:t>automated</a:t>
            </a:r>
            <a:r>
              <a:rPr lang="de-DE" sz="2400" dirty="0"/>
              <a:t> </a:t>
            </a:r>
            <a:r>
              <a:rPr lang="de-DE" sz="2400" dirty="0" err="1"/>
              <a:t>process</a:t>
            </a:r>
            <a:r>
              <a:rPr lang="de-DE" sz="2400" dirty="0"/>
              <a:t>?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F0D76D5-F3D0-46BA-AD4E-B0AE4D9E4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5</a:t>
            </a:fld>
            <a:endParaRPr lang="en-DE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8003F7AE-AC74-4F40-852F-1F59B7BFD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678116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12037F-DE5C-43AD-BD47-425382C5F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</a:t>
            </a:r>
            <a:r>
              <a:rPr lang="de-DE" dirty="0" err="1"/>
              <a:t>area</a:t>
            </a:r>
            <a:endParaRPr lang="en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72DF4161-B591-4143-9F63-522C05017E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269" y="1846263"/>
            <a:ext cx="5690279" cy="4022725"/>
          </a:xfr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60DA647-41B6-49CC-A322-459CF8E9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6</a:t>
            </a:fld>
            <a:endParaRPr lang="en-DE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690FDB5B-7DD4-47B5-A3A3-5E9707084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57453" y="6459784"/>
            <a:ext cx="9077094" cy="365125"/>
          </a:xfrm>
        </p:spPr>
        <p:txBody>
          <a:bodyPr/>
          <a:lstStyle/>
          <a:p>
            <a:pPr algn="l"/>
            <a:r>
              <a:rPr lang="en-US" dirty="0"/>
              <a:t>Seminar: GIS Analyses with FOSSGIS    					 Speakers: </a:t>
            </a:r>
            <a:r>
              <a:rPr lang="en-US" dirty="0" err="1"/>
              <a:t>Amandus</a:t>
            </a:r>
            <a:r>
              <a:rPr lang="en-US" dirty="0"/>
              <a:t> </a:t>
            </a:r>
            <a:r>
              <a:rPr lang="en-US" dirty="0" err="1"/>
              <a:t>Butzer</a:t>
            </a:r>
            <a:r>
              <a:rPr lang="en-US" dirty="0"/>
              <a:t>, Julian </a:t>
            </a:r>
            <a:r>
              <a:rPr lang="en-US" dirty="0" err="1"/>
              <a:t>Käflein</a:t>
            </a:r>
            <a:br>
              <a:rPr lang="en-US" dirty="0"/>
            </a:br>
            <a:r>
              <a:rPr lang="en-US" dirty="0"/>
              <a:t>Teacher: Christina Ludwig							 	29.01.2019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24711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0 L 3.95833E-6 -0.0817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0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29031B-14E3-4B6D-A51F-EC947543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Workflow</a:t>
            </a:r>
            <a:endParaRPr lang="en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1C16EA8-F0AD-48DA-BDB4-E5C4A5672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Seminar: GIS Analyses with FOSSGIS                   Teacher: Christina Ludwig                   Speakers: Amandus Butzer, Julian Käflein                   29.01.2019</a:t>
            </a:r>
            <a:endParaRPr lang="en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390AFDD-A9F1-45B0-A852-09F130639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7</a:t>
            </a:fld>
            <a:endParaRPr lang="en-DE"/>
          </a:p>
        </p:txBody>
      </p:sp>
      <p:pic>
        <p:nvPicPr>
          <p:cNvPr id="5" name="Picture 2" descr="diagram.png">
            <a:extLst>
              <a:ext uri="{FF2B5EF4-FFF2-40B4-BE49-F238E27FC236}">
                <a16:creationId xmlns:a16="http://schemas.microsoft.com/office/drawing/2014/main" id="{C354C904-CA83-4715-B8C5-7A505AC435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179"/>
          <a:stretch/>
        </p:blipFill>
        <p:spPr bwMode="auto">
          <a:xfrm>
            <a:off x="0" y="2002972"/>
            <a:ext cx="12192000" cy="485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BD98EEA-5ECF-4F31-B24E-C2377C17D9C5}"/>
              </a:ext>
            </a:extLst>
          </p:cNvPr>
          <p:cNvSpPr/>
          <p:nvPr/>
        </p:nvSpPr>
        <p:spPr>
          <a:xfrm>
            <a:off x="5979887" y="1690688"/>
            <a:ext cx="6212114" cy="516731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</a:t>
            </a:r>
            <a:endParaRPr lang="en-DE" dirty="0"/>
          </a:p>
        </p:txBody>
      </p:sp>
      <p:graphicFrame>
        <p:nvGraphicFramePr>
          <p:cNvPr id="6" name="Objekt 5">
            <a:extLst>
              <a:ext uri="{FF2B5EF4-FFF2-40B4-BE49-F238E27FC236}">
                <a16:creationId xmlns:a16="http://schemas.microsoft.com/office/drawing/2014/main" id="{05D9BF80-FBB5-4228-A434-B47AB99E06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081635"/>
              </p:ext>
            </p:extLst>
          </p:nvPr>
        </p:nvGraphicFramePr>
        <p:xfrm>
          <a:off x="6495143" y="362291"/>
          <a:ext cx="4571999" cy="29690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82" name="Document" r:id="rId4" imgW="5731560" imgH="3728880" progId="Word.OpenDocumentText.12">
                  <p:embed/>
                </p:oleObj>
              </mc:Choice>
              <mc:Fallback>
                <p:oleObj name="Document" r:id="rId4" imgW="5731560" imgH="3728880" progId="Word.OpenDocumentText.12">
                  <p:embed/>
                  <p:pic>
                    <p:nvPicPr>
                      <p:cNvPr id="7" name="Objekt 6">
                        <a:extLst>
                          <a:ext uri="{FF2B5EF4-FFF2-40B4-BE49-F238E27FC236}">
                            <a16:creationId xmlns:a16="http://schemas.microsoft.com/office/drawing/2014/main" id="{72530767-3104-4D9D-BB0E-1A1463C3548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95143" y="362291"/>
                        <a:ext cx="4571999" cy="296907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feld 13">
            <a:extLst>
              <a:ext uri="{FF2B5EF4-FFF2-40B4-BE49-F238E27FC236}">
                <a16:creationId xmlns:a16="http://schemas.microsoft.com/office/drawing/2014/main" id="{4DE627C8-EB17-4957-95A5-31A33781AE36}"/>
              </a:ext>
            </a:extLst>
          </p:cNvPr>
          <p:cNvSpPr txBox="1"/>
          <p:nvPr/>
        </p:nvSpPr>
        <p:spPr>
          <a:xfrm>
            <a:off x="6495143" y="3220338"/>
            <a:ext cx="58348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Luftdaten:</a:t>
            </a:r>
          </a:p>
          <a:p>
            <a:endParaRPr lang="de-DE" dirty="0"/>
          </a:p>
          <a:p>
            <a:pPr marL="342900" indent="-342900">
              <a:buFont typeface="+mj-lt"/>
              <a:buAutoNum type="arabicPeriod"/>
              <a:tabLst>
                <a:tab pos="804863" algn="l"/>
              </a:tabLst>
            </a:pPr>
            <a:r>
              <a:rPr lang="de-DE" dirty="0"/>
              <a:t>Rate: 	</a:t>
            </a:r>
            <a:r>
              <a:rPr lang="de-DE" dirty="0" err="1"/>
              <a:t>Hourly</a:t>
            </a:r>
            <a:r>
              <a:rPr lang="de-DE" dirty="0"/>
              <a:t> </a:t>
            </a:r>
            <a:r>
              <a:rPr lang="de-DE" dirty="0" err="1"/>
              <a:t>values</a:t>
            </a:r>
            <a:br>
              <a:rPr lang="de-DE" dirty="0"/>
            </a:br>
            <a:endParaRPr lang="de-DE" dirty="0"/>
          </a:p>
          <a:p>
            <a:pPr marL="342900" indent="-342900">
              <a:buFont typeface="+mj-lt"/>
              <a:buAutoNum type="arabicPeriod"/>
              <a:tabLst>
                <a:tab pos="804863" algn="l"/>
              </a:tabLst>
            </a:pPr>
            <a:r>
              <a:rPr lang="de-DE" dirty="0"/>
              <a:t>Sensors:	All (global)</a:t>
            </a:r>
          </a:p>
          <a:p>
            <a:pPr marL="342900" indent="-342900">
              <a:buFont typeface="+mj-lt"/>
              <a:buAutoNum type="arabicPeriod"/>
              <a:tabLst>
                <a:tab pos="804863" algn="l"/>
              </a:tabLst>
            </a:pPr>
            <a:endParaRPr lang="de-DE" dirty="0"/>
          </a:p>
          <a:p>
            <a:pPr marL="342900" indent="-342900">
              <a:buFont typeface="+mj-lt"/>
              <a:buAutoNum type="arabicPeriod"/>
              <a:tabLst>
                <a:tab pos="804863" algn="l"/>
              </a:tabLst>
            </a:pPr>
            <a:r>
              <a:rPr lang="de-DE" dirty="0"/>
              <a:t>Format: 	JSON</a:t>
            </a:r>
          </a:p>
          <a:p>
            <a:pPr marL="342900" indent="-342900">
              <a:buFont typeface="+mj-lt"/>
              <a:buAutoNum type="arabicPeriod"/>
              <a:tabLst>
                <a:tab pos="804863" algn="l"/>
              </a:tabLst>
            </a:pPr>
            <a:endParaRPr lang="de-DE" dirty="0"/>
          </a:p>
          <a:p>
            <a:pPr marL="342900" indent="-342900">
              <a:buFont typeface="+mj-lt"/>
              <a:buAutoNum type="arabicPeriod"/>
              <a:tabLst>
                <a:tab pos="804863" algn="l"/>
              </a:tabLst>
            </a:pPr>
            <a:r>
              <a:rPr lang="de-DE" dirty="0"/>
              <a:t>URL: </a:t>
            </a:r>
            <a:r>
              <a:rPr lang="en-US" dirty="0">
                <a:hlinkClick r:id="rId6"/>
              </a:rPr>
              <a:t>https://data.sensor.community/static/v2/data.1h.json</a:t>
            </a:r>
            <a:endParaRPr lang="en-US" dirty="0"/>
          </a:p>
          <a:p>
            <a:pPr marL="342900" indent="-342900">
              <a:buFont typeface="+mj-lt"/>
              <a:buAutoNum type="arabicPeriod"/>
              <a:tabLst>
                <a:tab pos="804863" algn="l"/>
              </a:tabLst>
            </a:pPr>
            <a:endParaRPr lang="en-US" dirty="0"/>
          </a:p>
          <a:p>
            <a:pPr marL="342900" indent="-342900">
              <a:buFont typeface="+mj-lt"/>
              <a:buAutoNum type="arabicPeriod"/>
              <a:tabLst>
                <a:tab pos="804863" algn="l"/>
              </a:tabLst>
            </a:pPr>
            <a:r>
              <a:rPr lang="en-US" dirty="0"/>
              <a:t>Size: 	~ 9MB (!)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01433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29031B-14E3-4B6D-A51F-EC9475432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  <a:endParaRPr lang="en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1C16EA8-F0AD-48DA-BDB4-E5C4A5672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Seminar: GIS Analyses with FOSSGIS                   Teacher: Christina Ludwig                   Speakers: Amandus Butzer, Julian Käflein                   29.01.2019</a:t>
            </a:r>
            <a:endParaRPr lang="en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390AFDD-A9F1-45B0-A852-09F130639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8</a:t>
            </a:fld>
            <a:endParaRPr lang="en-DE"/>
          </a:p>
        </p:txBody>
      </p:sp>
      <p:pic>
        <p:nvPicPr>
          <p:cNvPr id="5" name="Picture 2" descr="diagram.png">
            <a:extLst>
              <a:ext uri="{FF2B5EF4-FFF2-40B4-BE49-F238E27FC236}">
                <a16:creationId xmlns:a16="http://schemas.microsoft.com/office/drawing/2014/main" id="{C354C904-CA83-4715-B8C5-7A505AC435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179"/>
          <a:stretch/>
        </p:blipFill>
        <p:spPr bwMode="auto">
          <a:xfrm>
            <a:off x="0" y="2002972"/>
            <a:ext cx="12192000" cy="485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BD98EEA-5ECF-4F31-B24E-C2377C17D9C5}"/>
              </a:ext>
            </a:extLst>
          </p:cNvPr>
          <p:cNvSpPr/>
          <p:nvPr/>
        </p:nvSpPr>
        <p:spPr>
          <a:xfrm>
            <a:off x="5979887" y="1690688"/>
            <a:ext cx="6212114" cy="516731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CD73CB7-E50A-45DE-87D2-DF57F6EB7821}"/>
              </a:ext>
            </a:extLst>
          </p:cNvPr>
          <p:cNvSpPr txBox="1"/>
          <p:nvPr/>
        </p:nvSpPr>
        <p:spPr>
          <a:xfrm>
            <a:off x="6495144" y="3223646"/>
            <a:ext cx="522718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LUBW</a:t>
            </a:r>
          </a:p>
          <a:p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Rate: </a:t>
            </a:r>
            <a:r>
              <a:rPr lang="de-DE" dirty="0" err="1"/>
              <a:t>Hourly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Sensor: All (Baden-Württemberg)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Format: </a:t>
            </a:r>
            <a:r>
              <a:rPr lang="de-DE" dirty="0" err="1"/>
              <a:t>GeoJSON</a:t>
            </a:r>
            <a:r>
              <a:rPr lang="de-DE" dirty="0"/>
              <a:t> 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URL:  </a:t>
            </a:r>
            <a:r>
              <a:rPr lang="en-US" dirty="0">
                <a:hlinkClick r:id="rId4"/>
              </a:rPr>
              <a:t>https://lupo-messwerte.appspot.com/</a:t>
            </a:r>
            <a:br>
              <a:rPr lang="en-US" dirty="0">
                <a:hlinkClick r:id="rId4"/>
              </a:rPr>
            </a:br>
            <a:r>
              <a:rPr lang="en-US" dirty="0"/>
              <a:t>	</a:t>
            </a:r>
            <a:r>
              <a:rPr lang="en-US" dirty="0" err="1">
                <a:hlinkClick r:id="rId4"/>
              </a:rPr>
              <a:t>generic?table</a:t>
            </a:r>
            <a:r>
              <a:rPr lang="en-US" dirty="0">
                <a:hlinkClick r:id="rId4"/>
              </a:rPr>
              <a:t>=</a:t>
            </a:r>
            <a:r>
              <a:rPr lang="en-US" dirty="0" err="1">
                <a:hlinkClick r:id="rId4"/>
              </a:rPr>
              <a:t>bw_luft_stammdaten&amp;limit</a:t>
            </a:r>
            <a:r>
              <a:rPr lang="en-US" dirty="0">
                <a:hlinkClick r:id="rId4"/>
              </a:rPr>
              <a:t>=</a:t>
            </a:r>
            <a:r>
              <a:rPr lang="en-US" dirty="0"/>
              <a:t>	</a:t>
            </a:r>
            <a:r>
              <a:rPr lang="en-US" dirty="0">
                <a:hlinkClick r:id="rId4"/>
              </a:rPr>
              <a:t>999&amp;filter=</a:t>
            </a:r>
            <a:r>
              <a:rPr lang="en-US" dirty="0" err="1">
                <a:hlinkClick r:id="rId4"/>
              </a:rPr>
              <a:t>aktiv:true;type</a:t>
            </a:r>
            <a:r>
              <a:rPr lang="en-US" dirty="0">
                <a:hlinkClick r:id="rId4"/>
              </a:rPr>
              <a:t>:-</a:t>
            </a:r>
            <a:r>
              <a:rPr lang="en-US" dirty="0"/>
              <a:t>	</a:t>
            </a:r>
            <a:r>
              <a:rPr lang="en-US" dirty="0" err="1">
                <a:hlinkClick r:id="rId4"/>
              </a:rPr>
              <a:t>Spot&amp;order</a:t>
            </a:r>
            <a:r>
              <a:rPr lang="en-US" dirty="0">
                <a:hlinkClick r:id="rId4"/>
              </a:rPr>
              <a:t>=NO2-today-latest-class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Size: 228KB</a:t>
            </a:r>
            <a:endParaRPr lang="en-DE" dirty="0"/>
          </a:p>
        </p:txBody>
      </p:sp>
      <p:graphicFrame>
        <p:nvGraphicFramePr>
          <p:cNvPr id="10" name="Objekt 9">
            <a:extLst>
              <a:ext uri="{FF2B5EF4-FFF2-40B4-BE49-F238E27FC236}">
                <a16:creationId xmlns:a16="http://schemas.microsoft.com/office/drawing/2014/main" id="{1F50EF08-CD72-4864-894F-B0DDA721FC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0832964"/>
              </p:ext>
            </p:extLst>
          </p:nvPr>
        </p:nvGraphicFramePr>
        <p:xfrm>
          <a:off x="6495143" y="362291"/>
          <a:ext cx="4571999" cy="29690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3" name="Document" r:id="rId5" imgW="5731560" imgH="3728880" progId="Word.OpenDocumentText.12">
                  <p:embed/>
                </p:oleObj>
              </mc:Choice>
              <mc:Fallback>
                <p:oleObj name="Document" r:id="rId5" imgW="5731560" imgH="3728880" progId="Word.OpenDocumentText.12">
                  <p:embed/>
                  <p:pic>
                    <p:nvPicPr>
                      <p:cNvPr id="6" name="Objekt 5">
                        <a:extLst>
                          <a:ext uri="{FF2B5EF4-FFF2-40B4-BE49-F238E27FC236}">
                            <a16:creationId xmlns:a16="http://schemas.microsoft.com/office/drawing/2014/main" id="{05D9BF80-FBB5-4228-A434-B47AB99E062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95143" y="362291"/>
                        <a:ext cx="4571999" cy="296907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8335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4DC1B21A-3E6F-4D92-8A97-3B0D187DB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  <a:endParaRPr lang="en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CB36A65-897A-43B0-8E2F-C7F0F7F0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462F5-4F09-48D4-8215-EEFD64917372}" type="slidenum">
              <a:rPr lang="en-DE" smtClean="0"/>
              <a:t>9</a:t>
            </a:fld>
            <a:endParaRPr lang="en-DE"/>
          </a:p>
        </p:txBody>
      </p:sp>
      <p:pic>
        <p:nvPicPr>
          <p:cNvPr id="3074" name="Picture 2" descr="diagram.png">
            <a:extLst>
              <a:ext uri="{FF2B5EF4-FFF2-40B4-BE49-F238E27FC236}">
                <a16:creationId xmlns:a16="http://schemas.microsoft.com/office/drawing/2014/main" id="{DBF9C5F9-C214-4ECF-9784-B1BB7E30C7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732"/>
          <a:stretch/>
        </p:blipFill>
        <p:spPr bwMode="auto">
          <a:xfrm>
            <a:off x="0" y="0"/>
            <a:ext cx="12192000" cy="7347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BF22046B-667F-45EE-8154-A6E07CC06E24}"/>
              </a:ext>
            </a:extLst>
          </p:cNvPr>
          <p:cNvGrpSpPr/>
          <p:nvPr/>
        </p:nvGrpSpPr>
        <p:grpSpPr>
          <a:xfrm>
            <a:off x="0" y="0"/>
            <a:ext cx="12192000" cy="7347858"/>
            <a:chOff x="0" y="0"/>
            <a:chExt cx="12192000" cy="7347858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BB15958E-4751-421F-878D-E136D55A5202}"/>
                </a:ext>
              </a:extLst>
            </p:cNvPr>
            <p:cNvSpPr/>
            <p:nvPr/>
          </p:nvSpPr>
          <p:spPr>
            <a:xfrm>
              <a:off x="0" y="2271486"/>
              <a:ext cx="12192000" cy="5076372"/>
            </a:xfrm>
            <a:prstGeom prst="rect">
              <a:avLst/>
            </a:prstGeom>
            <a:solidFill>
              <a:schemeClr val="bg1">
                <a:alpha val="9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e</a:t>
              </a:r>
              <a:endParaRPr lang="en-DE" dirty="0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AD3A879F-3DB1-4934-9541-1880785C3233}"/>
                </a:ext>
              </a:extLst>
            </p:cNvPr>
            <p:cNvSpPr/>
            <p:nvPr/>
          </p:nvSpPr>
          <p:spPr>
            <a:xfrm flipV="1">
              <a:off x="7852228" y="0"/>
              <a:ext cx="4339772" cy="2271486"/>
            </a:xfrm>
            <a:prstGeom prst="rect">
              <a:avLst/>
            </a:prstGeom>
            <a:solidFill>
              <a:schemeClr val="bg1">
                <a:alpha val="9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/>
                <a:t>e</a:t>
              </a:r>
              <a:endParaRPr lang="en-DE" dirty="0"/>
            </a:p>
          </p:txBody>
        </p:sp>
      </p:grpSp>
      <p:pic>
        <p:nvPicPr>
          <p:cNvPr id="13" name="Grafik 12">
            <a:extLst>
              <a:ext uri="{FF2B5EF4-FFF2-40B4-BE49-F238E27FC236}">
                <a16:creationId xmlns:a16="http://schemas.microsoft.com/office/drawing/2014/main" id="{11D3E6F8-2477-42E3-9DBE-03AD94432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602" y="3512248"/>
            <a:ext cx="5691164" cy="3026664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407C90A9-C586-4D6E-959A-3E20CF9E5DA8}"/>
              </a:ext>
            </a:extLst>
          </p:cNvPr>
          <p:cNvSpPr/>
          <p:nvPr/>
        </p:nvSpPr>
        <p:spPr>
          <a:xfrm>
            <a:off x="46155" y="1"/>
            <a:ext cx="7875016" cy="2703302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6CA5A151-99E1-4704-9F1F-468AFA0EDB85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Workflow</a:t>
            </a:r>
            <a:endParaRPr lang="en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9400853-0958-4291-A366-607B6B3913C1}"/>
              </a:ext>
            </a:extLst>
          </p:cNvPr>
          <p:cNvSpPr txBox="1"/>
          <p:nvPr/>
        </p:nvSpPr>
        <p:spPr>
          <a:xfrm>
            <a:off x="7355427" y="1712929"/>
            <a:ext cx="412205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Download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hour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Insert </a:t>
            </a:r>
            <a:r>
              <a:rPr lang="de-DE" dirty="0" err="1"/>
              <a:t>raw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staging</a:t>
            </a:r>
            <a:r>
              <a:rPr lang="de-DE" dirty="0"/>
              <a:t> </a:t>
            </a:r>
            <a:r>
              <a:rPr lang="de-DE" dirty="0" err="1"/>
              <a:t>database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Parse </a:t>
            </a:r>
            <a:r>
              <a:rPr lang="de-DE" dirty="0" err="1"/>
              <a:t>raw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:</a:t>
            </a:r>
          </a:p>
          <a:p>
            <a:pPr marL="800100" lvl="1" indent="-342900">
              <a:buFont typeface="+mj-lt"/>
              <a:buAutoNum type="arabicPeriod"/>
            </a:pPr>
            <a:endParaRPr lang="de-DE" dirty="0"/>
          </a:p>
          <a:p>
            <a:pPr lvl="1"/>
            <a:r>
              <a:rPr lang="de-DE" u="sng" dirty="0"/>
              <a:t>3.1. LUBW: </a:t>
            </a:r>
            <a:br>
              <a:rPr lang="de-DE" u="sng" dirty="0"/>
            </a:br>
            <a:br>
              <a:rPr lang="de-DE" dirty="0"/>
            </a:br>
            <a:r>
              <a:rPr lang="de-DE" dirty="0"/>
              <a:t>Select all </a:t>
            </a:r>
            <a:r>
              <a:rPr lang="de-DE" dirty="0" err="1"/>
              <a:t>Stations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Stuttgart</a:t>
            </a:r>
            <a:br>
              <a:rPr lang="de-DE" dirty="0"/>
            </a:br>
            <a:r>
              <a:rPr lang="de-DE" dirty="0"/>
              <a:t>Select relevant </a:t>
            </a:r>
            <a:r>
              <a:rPr lang="de-DE" dirty="0" err="1"/>
              <a:t>air</a:t>
            </a:r>
            <a:r>
              <a:rPr lang="de-DE" dirty="0"/>
              <a:t> </a:t>
            </a:r>
            <a:r>
              <a:rPr lang="de-DE" dirty="0" err="1"/>
              <a:t>quality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lvl="1"/>
            <a:r>
              <a:rPr lang="de-DE" u="sng" dirty="0"/>
              <a:t>3.2 Luftdaten:</a:t>
            </a:r>
          </a:p>
          <a:p>
            <a:pPr lvl="1"/>
            <a:r>
              <a:rPr lang="de-DE" u="sng" dirty="0"/>
              <a:t> </a:t>
            </a:r>
          </a:p>
          <a:p>
            <a:pPr lvl="1"/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geometry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Lat</a:t>
            </a:r>
            <a:r>
              <a:rPr lang="de-DE" dirty="0"/>
              <a:t>/Lon</a:t>
            </a:r>
          </a:p>
          <a:p>
            <a:pPr lvl="1"/>
            <a:r>
              <a:rPr lang="de-DE" dirty="0"/>
              <a:t>Select </a:t>
            </a:r>
            <a:r>
              <a:rPr lang="de-DE" dirty="0" err="1"/>
              <a:t>only</a:t>
            </a:r>
            <a:r>
              <a:rPr lang="de-DE" dirty="0"/>
              <a:t> relevant </a:t>
            </a:r>
            <a:r>
              <a:rPr lang="de-DE" dirty="0" err="1"/>
              <a:t>values</a:t>
            </a:r>
            <a:r>
              <a:rPr lang="de-DE" dirty="0"/>
              <a:t> / </a:t>
            </a:r>
            <a:r>
              <a:rPr lang="de-DE" dirty="0" err="1"/>
              <a:t>sensors</a:t>
            </a:r>
            <a:endParaRPr lang="de-DE" dirty="0"/>
          </a:p>
          <a:p>
            <a:pPr lvl="1"/>
            <a:r>
              <a:rPr lang="de-DE" dirty="0"/>
              <a:t>Clip </a:t>
            </a:r>
            <a:r>
              <a:rPr lang="de-DE" dirty="0" err="1"/>
              <a:t>stations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Stuttgart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Insert </a:t>
            </a:r>
            <a:r>
              <a:rPr lang="de-DE" dirty="0" err="1"/>
              <a:t>stations</a:t>
            </a:r>
            <a:r>
              <a:rPr lang="de-DE" dirty="0"/>
              <a:t> /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tables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29119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0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ückblick">
  <a:themeElements>
    <a:clrScheme name="Rückblic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</TotalTime>
  <Words>2124</Words>
  <Application>Microsoft Macintosh PowerPoint</Application>
  <PresentationFormat>Widescreen</PresentationFormat>
  <Paragraphs>274</Paragraphs>
  <Slides>27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Bahnschrift Light</vt:lpstr>
      <vt:lpstr>Calibri</vt:lpstr>
      <vt:lpstr>Calibri Light</vt:lpstr>
      <vt:lpstr>Office</vt:lpstr>
      <vt:lpstr>Rückblick</vt:lpstr>
      <vt:lpstr>Document</vt:lpstr>
      <vt:lpstr>Analyzing air quality in Stuttgart using official and Citizen-Science data</vt:lpstr>
      <vt:lpstr>Motivation</vt:lpstr>
      <vt:lpstr>Motivation</vt:lpstr>
      <vt:lpstr>Motivation</vt:lpstr>
      <vt:lpstr>Scientific goal</vt:lpstr>
      <vt:lpstr>Research area</vt:lpstr>
      <vt:lpstr>Workflow</vt:lpstr>
      <vt:lpstr>Workflow</vt:lpstr>
      <vt:lpstr>Workflow</vt:lpstr>
      <vt:lpstr>Workflow</vt:lpstr>
      <vt:lpstr>Analysis </vt:lpstr>
      <vt:lpstr>Analysis</vt:lpstr>
      <vt:lpstr>Analysis - Interpolation</vt:lpstr>
      <vt:lpstr>Method – Inverse Distance Weighted</vt:lpstr>
      <vt:lpstr>Method – B-Splines</vt:lpstr>
      <vt:lpstr>Method – Regularized Splines w. Tension</vt:lpstr>
      <vt:lpstr>Method – Reclassification</vt:lpstr>
      <vt:lpstr>Method – Advanced Raster to GeoJson</vt:lpstr>
      <vt:lpstr>Analysis – Milestones so far</vt:lpstr>
      <vt:lpstr>Results</vt:lpstr>
      <vt:lpstr>Results</vt:lpstr>
      <vt:lpstr>Limitations of the analysis</vt:lpstr>
      <vt:lpstr>Routing Webapp</vt:lpstr>
      <vt:lpstr>Results</vt:lpstr>
      <vt:lpstr>Limitations of the analysis</vt:lpstr>
      <vt:lpstr>Limitations of the analysis</vt:lpstr>
      <vt:lpstr>Recommended literature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Julian Kaeflein</dc:creator>
  <cp:lastModifiedBy>Microsoft Office User</cp:lastModifiedBy>
  <cp:revision>82</cp:revision>
  <dcterms:created xsi:type="dcterms:W3CDTF">2020-01-23T19:25:20Z</dcterms:created>
  <dcterms:modified xsi:type="dcterms:W3CDTF">2020-01-28T18:30:37Z</dcterms:modified>
</cp:coreProperties>
</file>

<file path=docProps/thumbnail.jpeg>
</file>